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4.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2"/>
  </p:notesMasterIdLst>
  <p:handoutMasterIdLst>
    <p:handoutMasterId r:id="rId13"/>
  </p:handoutMasterIdLst>
  <p:sldIdLst>
    <p:sldId id="282" r:id="rId5"/>
    <p:sldId id="261" r:id="rId6"/>
    <p:sldId id="262" r:id="rId7"/>
    <p:sldId id="265" r:id="rId8"/>
    <p:sldId id="258" r:id="rId9"/>
    <p:sldId id="269"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7" autoAdjust="0"/>
  </p:normalViewPr>
  <p:slideViewPr>
    <p:cSldViewPr snapToGrid="0">
      <p:cViewPr varScale="1">
        <p:scale>
          <a:sx n="88" d="100"/>
          <a:sy n="88" d="100"/>
        </p:scale>
        <p:origin x="494" y="67"/>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10/3/2021</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10/3/2021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dirty="0"/>
          </a:p>
        </p:txBody>
      </p:sp>
    </p:spTree>
    <p:extLst>
      <p:ext uri="{BB962C8B-B14F-4D97-AF65-F5344CB8AC3E}">
        <p14:creationId xmlns:p14="http://schemas.microsoft.com/office/powerpoint/2010/main" val="78339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3</a:t>
            </a:fld>
            <a:endParaRPr lang="en-US" noProof="0" dirty="0"/>
          </a:p>
        </p:txBody>
      </p:sp>
    </p:spTree>
    <p:extLst>
      <p:ext uri="{BB962C8B-B14F-4D97-AF65-F5344CB8AC3E}">
        <p14:creationId xmlns:p14="http://schemas.microsoft.com/office/powerpoint/2010/main" val="1534193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dirty="0"/>
          </a:p>
        </p:txBody>
      </p:sp>
    </p:spTree>
    <p:extLst>
      <p:ext uri="{BB962C8B-B14F-4D97-AF65-F5344CB8AC3E}">
        <p14:creationId xmlns:p14="http://schemas.microsoft.com/office/powerpoint/2010/main" val="2834863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dirty="0"/>
          </a:p>
        </p:txBody>
      </p:sp>
    </p:spTree>
    <p:extLst>
      <p:ext uri="{BB962C8B-B14F-4D97-AF65-F5344CB8AC3E}">
        <p14:creationId xmlns:p14="http://schemas.microsoft.com/office/powerpoint/2010/main" val="1817787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6</a:t>
            </a:fld>
            <a:endParaRPr lang="en-US" noProof="0" dirty="0"/>
          </a:p>
        </p:txBody>
      </p:sp>
    </p:spTree>
    <p:extLst>
      <p:ext uri="{BB962C8B-B14F-4D97-AF65-F5344CB8AC3E}">
        <p14:creationId xmlns:p14="http://schemas.microsoft.com/office/powerpoint/2010/main" val="2481514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smtClean="0"/>
              <a:t>7</a:t>
            </a:fld>
            <a:endParaRPr lang="en-US"/>
          </a:p>
        </p:txBody>
      </p:sp>
    </p:spTree>
    <p:extLst>
      <p:ext uri="{BB962C8B-B14F-4D97-AF65-F5344CB8AC3E}">
        <p14:creationId xmlns:p14="http://schemas.microsoft.com/office/powerpoint/2010/main" val="91315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Placeholder 6" descr="Two young girls looking at a laptop screen">
            <a:extLst>
              <a:ext uri="{FF2B5EF4-FFF2-40B4-BE49-F238E27FC236}">
                <a16:creationId xmlns:a16="http://schemas.microsoft.com/office/drawing/2014/main" id="{F05D089D-7A15-41BC-B971-911CC28C4A8D}"/>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a:xfrm>
            <a:off x="0" y="0"/>
            <a:ext cx="12192000" cy="6786563"/>
          </a:xfrm>
        </p:spPr>
      </p:pic>
      <p:pic>
        <p:nvPicPr>
          <p:cNvPr id="8" name="Picture 7">
            <a:extLst>
              <a:ext uri="{FF2B5EF4-FFF2-40B4-BE49-F238E27FC236}">
                <a16:creationId xmlns:a16="http://schemas.microsoft.com/office/drawing/2014/main" id="{47FB178F-EEB6-47DB-93A0-CBFDA923E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6336000" y="0"/>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Mars</a:t>
            </a:r>
            <a:r>
              <a:rPr lang="en-US" dirty="0"/>
              <a:t> </a:t>
            </a:r>
            <a:r>
              <a:rPr lang="en-US" dirty="0">
                <a:latin typeface="+mj-lt"/>
              </a:rPr>
              <a:t>Virtualization</a:t>
            </a:r>
          </a:p>
        </p:txBody>
      </p:sp>
      <p:sp>
        <p:nvSpPr>
          <p:cNvPr id="19" name="TextBox 18">
            <a:extLst>
              <a:ext uri="{FF2B5EF4-FFF2-40B4-BE49-F238E27FC236}">
                <a16:creationId xmlns:a16="http://schemas.microsoft.com/office/drawing/2014/main" id="{5170152F-4BDD-EA4D-B3D1-E9A87974CFC0}"/>
              </a:ext>
            </a:extLst>
          </p:cNvPr>
          <p:cNvSpPr txBox="1"/>
          <p:nvPr/>
        </p:nvSpPr>
        <p:spPr bwMode="gray">
          <a:xfrm>
            <a:off x="6537867" y="304515"/>
            <a:ext cx="3143947" cy="1089529"/>
          </a:xfrm>
          <a:prstGeom prst="rect">
            <a:avLst/>
          </a:prstGeom>
          <a:noFill/>
        </p:spPr>
        <p:txBody>
          <a:bodyPr wrap="square" rtlCol="0">
            <a:spAutoFit/>
          </a:bodyPr>
          <a:lstStyle/>
          <a:p>
            <a:pPr>
              <a:lnSpc>
                <a:spcPct val="90000"/>
              </a:lnSpc>
            </a:pPr>
            <a:r>
              <a:rPr lang="en-US" sz="3600" b="1" noProof="1">
                <a:gradFill>
                  <a:gsLst>
                    <a:gs pos="0">
                      <a:schemeClr val="accent1"/>
                    </a:gs>
                    <a:gs pos="51300">
                      <a:schemeClr val="accent2"/>
                    </a:gs>
                    <a:gs pos="100000">
                      <a:schemeClr val="accent3"/>
                    </a:gs>
                  </a:gsLst>
                  <a:lin ang="0" scaled="0"/>
                </a:gradFill>
              </a:rPr>
              <a:t>Planetary Players</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537867" y="1698559"/>
            <a:ext cx="3571782" cy="1321748"/>
          </a:xfrm>
        </p:spPr>
        <p:txBody>
          <a:bodyPr/>
          <a:lstStyle/>
          <a:p>
            <a:br>
              <a:rPr lang="en-US" dirty="0"/>
            </a:br>
            <a:br>
              <a:rPr lang="en-US" dirty="0"/>
            </a:br>
            <a:r>
              <a:rPr lang="en-US" dirty="0"/>
              <a:t>2021-2025</a:t>
            </a:r>
            <a:br>
              <a:rPr lang="en-US" dirty="0"/>
            </a:br>
            <a:r>
              <a:rPr lang="en-US" dirty="0"/>
              <a:t>SRMIST KTR</a:t>
            </a:r>
            <a:br>
              <a:rPr lang="en-US" dirty="0"/>
            </a:br>
            <a:endParaRPr lang="en-US" dirty="0"/>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76800"/>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a:xfrm>
            <a:off x="6539896" y="4962524"/>
            <a:ext cx="3571782" cy="1895475"/>
          </a:xfrm>
        </p:spPr>
        <p:txBody>
          <a:bodyPr/>
          <a:lstStyle/>
          <a:p>
            <a:r>
              <a:rPr lang="en-US" sz="2000" dirty="0"/>
              <a:t>Team Members:</a:t>
            </a:r>
          </a:p>
          <a:p>
            <a:r>
              <a:rPr lang="en-US" sz="2000" dirty="0"/>
              <a:t>Yashwardhan Khanna, </a:t>
            </a:r>
            <a:r>
              <a:rPr lang="en-US" sz="2000" dirty="0" err="1"/>
              <a:t>Julika</a:t>
            </a:r>
            <a:r>
              <a:rPr lang="en-US" sz="2000" dirty="0"/>
              <a:t>,</a:t>
            </a:r>
          </a:p>
          <a:p>
            <a:r>
              <a:rPr lang="en-US" sz="2000" dirty="0"/>
              <a:t>Sai Kalyan, Dhruv Choudhary</a:t>
            </a:r>
          </a:p>
        </p:txBody>
      </p:sp>
      <p:sp>
        <p:nvSpPr>
          <p:cNvPr id="9" name="TextBox 8">
            <a:extLst>
              <a:ext uri="{FF2B5EF4-FFF2-40B4-BE49-F238E27FC236}">
                <a16:creationId xmlns:a16="http://schemas.microsoft.com/office/drawing/2014/main" id="{EEF897A7-B36D-4D22-8730-BEF64213FE45}"/>
              </a:ext>
            </a:extLst>
          </p:cNvPr>
          <p:cNvSpPr txBox="1"/>
          <p:nvPr/>
        </p:nvSpPr>
        <p:spPr>
          <a:xfrm>
            <a:off x="635726" y="635726"/>
            <a:ext cx="1583382" cy="646331"/>
          </a:xfrm>
          <a:prstGeom prst="rect">
            <a:avLst/>
          </a:prstGeom>
          <a:noFill/>
        </p:spPr>
        <p:txBody>
          <a:bodyPr wrap="none" rtlCol="0">
            <a:spAutoFit/>
          </a:bodyPr>
          <a:lstStyle/>
          <a:p>
            <a:r>
              <a:rPr lang="en-US" sz="3600" dirty="0">
                <a:solidFill>
                  <a:schemeClr val="bg1"/>
                </a:solidFill>
                <a:latin typeface="+mj-lt"/>
              </a:rPr>
              <a:t>Index</a:t>
            </a:r>
            <a:endParaRPr lang="en-IN" sz="3600" dirty="0">
              <a:solidFill>
                <a:schemeClr val="bg1"/>
              </a:solidFill>
              <a:latin typeface="+mj-lt"/>
            </a:endParaRPr>
          </a:p>
        </p:txBody>
      </p:sp>
      <p:sp>
        <p:nvSpPr>
          <p:cNvPr id="10" name="TextBox 9">
            <a:extLst>
              <a:ext uri="{FF2B5EF4-FFF2-40B4-BE49-F238E27FC236}">
                <a16:creationId xmlns:a16="http://schemas.microsoft.com/office/drawing/2014/main" id="{E716F180-58C9-462E-AAF3-7F19FE9F82E7}"/>
              </a:ext>
            </a:extLst>
          </p:cNvPr>
          <p:cNvSpPr txBox="1"/>
          <p:nvPr/>
        </p:nvSpPr>
        <p:spPr>
          <a:xfrm>
            <a:off x="6537866" y="2871359"/>
            <a:ext cx="3230180" cy="369332"/>
          </a:xfrm>
          <a:prstGeom prst="rect">
            <a:avLst/>
          </a:prstGeom>
          <a:noFill/>
        </p:spPr>
        <p:txBody>
          <a:bodyPr wrap="none" rtlCol="0">
            <a:spAutoFit/>
          </a:bodyPr>
          <a:lstStyle/>
          <a:p>
            <a:r>
              <a:rPr lang="en-US" dirty="0">
                <a:solidFill>
                  <a:schemeClr val="bg1"/>
                </a:solidFill>
                <a:latin typeface="+mj-lt"/>
              </a:rPr>
              <a:t>Space Quest: The Game</a:t>
            </a:r>
            <a:endParaRPr lang="en-IN" dirty="0">
              <a:solidFill>
                <a:schemeClr val="bg1"/>
              </a:solidFill>
              <a:latin typeface="+mj-lt"/>
            </a:endParaRPr>
          </a:p>
        </p:txBody>
      </p:sp>
      <p:sp>
        <p:nvSpPr>
          <p:cNvPr id="11" name="TextBox 10">
            <a:extLst>
              <a:ext uri="{FF2B5EF4-FFF2-40B4-BE49-F238E27FC236}">
                <a16:creationId xmlns:a16="http://schemas.microsoft.com/office/drawing/2014/main" id="{3132D391-0483-4955-8625-3E992BC756ED}"/>
              </a:ext>
            </a:extLst>
          </p:cNvPr>
          <p:cNvSpPr txBox="1"/>
          <p:nvPr/>
        </p:nvSpPr>
        <p:spPr>
          <a:xfrm>
            <a:off x="818606" y="1394044"/>
            <a:ext cx="4172040" cy="3139321"/>
          </a:xfrm>
          <a:prstGeom prst="rect">
            <a:avLst/>
          </a:prstGeom>
          <a:noFill/>
        </p:spPr>
        <p:txBody>
          <a:bodyPr wrap="none" rtlCol="0">
            <a:spAutoFit/>
          </a:bodyPr>
          <a:lstStyle/>
          <a:p>
            <a:pPr marL="342900" indent="-342900">
              <a:buAutoNum type="arabicPeriod"/>
            </a:pPr>
            <a:r>
              <a:rPr lang="en-IN" dirty="0">
                <a:solidFill>
                  <a:schemeClr val="bg1"/>
                </a:solidFill>
              </a:rPr>
              <a:t>The Challenge</a:t>
            </a:r>
          </a:p>
          <a:p>
            <a:pPr marL="342900" indent="-342900">
              <a:buAutoNum type="arabicPeriod"/>
            </a:pPr>
            <a:endParaRPr lang="en-IN" dirty="0">
              <a:solidFill>
                <a:schemeClr val="bg1"/>
              </a:solidFill>
            </a:endParaRPr>
          </a:p>
          <a:p>
            <a:pPr marL="342900" indent="-342900">
              <a:buAutoNum type="arabicPeriod"/>
            </a:pPr>
            <a:r>
              <a:rPr lang="en-US" dirty="0">
                <a:solidFill>
                  <a:schemeClr val="bg1"/>
                </a:solidFill>
              </a:rPr>
              <a:t>How it’s different</a:t>
            </a:r>
          </a:p>
          <a:p>
            <a:pPr marL="342900" indent="-342900">
              <a:buAutoNum type="arabicPeriod"/>
            </a:pPr>
            <a:endParaRPr lang="en-US" dirty="0">
              <a:solidFill>
                <a:schemeClr val="bg1"/>
              </a:solidFill>
            </a:endParaRPr>
          </a:p>
          <a:p>
            <a:pPr marL="342900" indent="-342900">
              <a:buAutoNum type="arabicPeriod"/>
            </a:pPr>
            <a:r>
              <a:rPr lang="en-US" dirty="0">
                <a:solidFill>
                  <a:schemeClr val="bg1"/>
                </a:solidFill>
              </a:rPr>
              <a:t>Our understanding of the Challenge</a:t>
            </a:r>
          </a:p>
          <a:p>
            <a:pPr marL="342900" indent="-342900">
              <a:buAutoNum type="arabicPeriod"/>
            </a:pPr>
            <a:endParaRPr lang="en-US" dirty="0">
              <a:solidFill>
                <a:schemeClr val="bg1"/>
              </a:solidFill>
            </a:endParaRPr>
          </a:p>
          <a:p>
            <a:pPr marL="342900" indent="-342900">
              <a:buAutoNum type="arabicPeriod"/>
            </a:pPr>
            <a:r>
              <a:rPr lang="en-US" dirty="0">
                <a:solidFill>
                  <a:schemeClr val="bg1"/>
                </a:solidFill>
              </a:rPr>
              <a:t>Visuals</a:t>
            </a:r>
          </a:p>
          <a:p>
            <a:pPr marL="342900" indent="-342900">
              <a:buAutoNum type="arabicPeriod"/>
            </a:pPr>
            <a:endParaRPr lang="en-US" dirty="0">
              <a:solidFill>
                <a:schemeClr val="bg1"/>
              </a:solidFill>
            </a:endParaRPr>
          </a:p>
          <a:p>
            <a:pPr marL="342900" indent="-342900">
              <a:buFontTx/>
              <a:buAutoNum type="arabicPeriod"/>
            </a:pPr>
            <a:r>
              <a:rPr lang="en-US" dirty="0">
                <a:solidFill>
                  <a:schemeClr val="bg1"/>
                </a:solidFill>
              </a:rPr>
              <a:t>Future Enhancements</a:t>
            </a:r>
          </a:p>
          <a:p>
            <a:pPr marL="342900" indent="-342900">
              <a:buFontTx/>
              <a:buAutoNum type="arabicPeriod"/>
            </a:pPr>
            <a:endParaRPr lang="en-US" dirty="0">
              <a:solidFill>
                <a:schemeClr val="bg1"/>
              </a:solidFill>
            </a:endParaRPr>
          </a:p>
          <a:p>
            <a:r>
              <a:rPr lang="en-US" dirty="0">
                <a:solidFill>
                  <a:schemeClr val="bg1"/>
                </a:solidFill>
              </a:rPr>
              <a:t>6.  Submission Links</a:t>
            </a:r>
          </a:p>
        </p:txBody>
      </p:sp>
    </p:spTree>
    <p:extLst>
      <p:ext uri="{BB962C8B-B14F-4D97-AF65-F5344CB8AC3E}">
        <p14:creationId xmlns:p14="http://schemas.microsoft.com/office/powerpoint/2010/main" val="294195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a:xfrm>
            <a:off x="680727" y="3806547"/>
            <a:ext cx="4974545" cy="647967"/>
          </a:xfrm>
        </p:spPr>
        <p:txBody>
          <a:bodyPr/>
          <a:lstStyle/>
          <a:p>
            <a:r>
              <a:rPr lang="en-US" dirty="0"/>
              <a:t>The Problem</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6" y="46148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a:xfrm>
            <a:off x="680726" y="4764931"/>
            <a:ext cx="4974545" cy="1905831"/>
          </a:xfrm>
        </p:spPr>
        <p:txBody>
          <a:bodyPr/>
          <a:lstStyle/>
          <a:p>
            <a:r>
              <a:rPr lang="en-US" dirty="0"/>
              <a:t>Many educational institutions fail to teach their students about space, which is more effective if taught visually. Not visualizing things make the students less imaginative and prone to loose focus which is not helpful for their learning.</a:t>
            </a:r>
          </a:p>
        </p:txBody>
      </p:sp>
      <p:cxnSp>
        <p:nvCxnSpPr>
          <p:cNvPr id="18" name="Straight Connector 17">
            <a:extLst>
              <a:ext uri="{FF2B5EF4-FFF2-40B4-BE49-F238E27FC236}">
                <a16:creationId xmlns:a16="http://schemas.microsoft.com/office/drawing/2014/main" id="{45C26E9A-3991-49A2-8D63-94C577E8A0AC}"/>
              </a:ext>
              <a:ext uri="{C183D7F6-B498-43B3-948B-1728B52AA6E4}">
                <adec:decorative xmlns:adec="http://schemas.microsoft.com/office/drawing/2017/decorative" val="1"/>
              </a:ext>
            </a:extLst>
          </p:cNvPr>
          <p:cNvCxnSpPr>
            <a:cxnSpLocks/>
          </p:cNvCxnSpPr>
          <p:nvPr/>
        </p:nvCxnSpPr>
        <p:spPr>
          <a:xfrm>
            <a:off x="6115649" y="832765"/>
            <a:ext cx="0" cy="14728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4535CB7-70A5-4E0C-835B-C50960E5BC69}"/>
              </a:ext>
            </a:extLst>
          </p:cNvPr>
          <p:cNvSpPr>
            <a:spLocks noGrp="1"/>
          </p:cNvSpPr>
          <p:nvPr>
            <p:ph type="body" sz="quarter" idx="14"/>
          </p:nvPr>
        </p:nvSpPr>
        <p:spPr>
          <a:xfrm>
            <a:off x="7775166" y="3086546"/>
            <a:ext cx="4090299" cy="720001"/>
          </a:xfrm>
        </p:spPr>
        <p:txBody>
          <a:bodyPr/>
          <a:lstStyle/>
          <a:p>
            <a:r>
              <a:rPr lang="en-US" dirty="0"/>
              <a:t>The project can be used in schools and colleges to provide students the ability to visualize the Martian Surface.</a:t>
            </a:r>
          </a:p>
        </p:txBody>
      </p:sp>
      <p:cxnSp>
        <p:nvCxnSpPr>
          <p:cNvPr id="19" name="Straight Connector 18">
            <a:extLst>
              <a:ext uri="{FF2B5EF4-FFF2-40B4-BE49-F238E27FC236}">
                <a16:creationId xmlns:a16="http://schemas.microsoft.com/office/drawing/2014/main" id="{4EAA895A-8A04-4C68-83A5-3E4F5209FB7E}"/>
              </a:ext>
              <a:ext uri="{C183D7F6-B498-43B3-948B-1728B52AA6E4}">
                <adec:decorative xmlns:adec="http://schemas.microsoft.com/office/drawing/2017/decorative" val="1"/>
              </a:ext>
            </a:extLst>
          </p:cNvPr>
          <p:cNvCxnSpPr>
            <a:cxnSpLocks/>
          </p:cNvCxnSpPr>
          <p:nvPr/>
        </p:nvCxnSpPr>
        <p:spPr>
          <a:xfrm>
            <a:off x="7526438" y="2784566"/>
            <a:ext cx="0" cy="140651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9E0145E-8E4E-439B-A78F-92EC279B320C}"/>
              </a:ext>
            </a:extLst>
          </p:cNvPr>
          <p:cNvSpPr>
            <a:spLocks noGrp="1"/>
          </p:cNvSpPr>
          <p:nvPr>
            <p:ph type="body" sz="quarter" idx="16"/>
          </p:nvPr>
        </p:nvSpPr>
        <p:spPr>
          <a:xfrm>
            <a:off x="7695674" y="1209182"/>
            <a:ext cx="4392787" cy="720000"/>
          </a:xfrm>
        </p:spPr>
        <p:txBody>
          <a:bodyPr/>
          <a:lstStyle/>
          <a:p>
            <a:r>
              <a:rPr lang="en-US" dirty="0"/>
              <a:t>The solution is to design a project where Space is represented accurately in a 3D environment to make it fun and interesting at the same time.</a:t>
            </a:r>
          </a:p>
        </p:txBody>
      </p:sp>
      <p:cxnSp>
        <p:nvCxnSpPr>
          <p:cNvPr id="20" name="Straight Connector 19">
            <a:extLst>
              <a:ext uri="{FF2B5EF4-FFF2-40B4-BE49-F238E27FC236}">
                <a16:creationId xmlns:a16="http://schemas.microsoft.com/office/drawing/2014/main" id="{59D2C94E-1924-4389-B84A-2828D610B220}"/>
              </a:ext>
              <a:ext uri="{C183D7F6-B498-43B3-948B-1728B52AA6E4}">
                <adec:decorative xmlns:adec="http://schemas.microsoft.com/office/drawing/2017/decorative" val="1"/>
              </a:ext>
            </a:extLst>
          </p:cNvPr>
          <p:cNvCxnSpPr>
            <a:cxnSpLocks/>
          </p:cNvCxnSpPr>
          <p:nvPr/>
        </p:nvCxnSpPr>
        <p:spPr>
          <a:xfrm>
            <a:off x="7526438" y="4623465"/>
            <a:ext cx="0" cy="139735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1D0238C6-EDC9-431C-B062-27BAF34CDE16}"/>
              </a:ext>
            </a:extLst>
          </p:cNvPr>
          <p:cNvSpPr>
            <a:spLocks noGrp="1"/>
          </p:cNvSpPr>
          <p:nvPr>
            <p:ph type="body" sz="quarter" idx="18"/>
          </p:nvPr>
        </p:nvSpPr>
        <p:spPr>
          <a:xfrm>
            <a:off x="7695674" y="4642224"/>
            <a:ext cx="4090290" cy="1487824"/>
          </a:xfrm>
        </p:spPr>
        <p:txBody>
          <a:bodyPr/>
          <a:lstStyle/>
          <a:p>
            <a:r>
              <a:rPr lang="en-US" dirty="0"/>
              <a:t>The Space Quest game “Mars Virtualization” is being developed with the help of real NASA 3D models. </a:t>
            </a:r>
          </a:p>
          <a:p>
            <a:r>
              <a:rPr lang="en-US" dirty="0"/>
              <a:t>The aim of this game is to create awareness in children in an entertaining and in an easy navigational format.</a:t>
            </a: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2</a:t>
            </a:fld>
            <a:endParaRPr lang="en-US" dirty="0"/>
          </a:p>
        </p:txBody>
      </p:sp>
      <p:pic>
        <p:nvPicPr>
          <p:cNvPr id="22" name="Picture Placeholder 21">
            <a:extLst>
              <a:ext uri="{FF2B5EF4-FFF2-40B4-BE49-F238E27FC236}">
                <a16:creationId xmlns:a16="http://schemas.microsoft.com/office/drawing/2014/main" id="{5C90B5E5-E103-4D88-AC02-A780355F670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909" r="909"/>
          <a:stretch>
            <a:fillRect/>
          </a:stretch>
        </p:blipFill>
        <p:spPr/>
      </p:pic>
      <p:sp>
        <p:nvSpPr>
          <p:cNvPr id="23" name="Rectangle 22">
            <a:extLst>
              <a:ext uri="{FF2B5EF4-FFF2-40B4-BE49-F238E27FC236}">
                <a16:creationId xmlns:a16="http://schemas.microsoft.com/office/drawing/2014/main" id="{4023BD93-9E01-4343-808E-D2CEFEBF802F}"/>
              </a:ext>
            </a:extLst>
          </p:cNvPr>
          <p:cNvSpPr/>
          <p:nvPr/>
        </p:nvSpPr>
        <p:spPr>
          <a:xfrm>
            <a:off x="7793515" y="309545"/>
            <a:ext cx="2618024" cy="523220"/>
          </a:xfrm>
          <a:prstGeom prst="rect">
            <a:avLst/>
          </a:prstGeom>
        </p:spPr>
        <p:txBody>
          <a:bodyPr wrap="none">
            <a:spAutoFit/>
          </a:bodyPr>
          <a:lstStyle/>
          <a:p>
            <a:r>
              <a:rPr lang="en-US" sz="2800" dirty="0">
                <a:latin typeface="+mj-lt"/>
              </a:rPr>
              <a:t>The</a:t>
            </a:r>
            <a:r>
              <a:rPr lang="en-US" dirty="0"/>
              <a:t> </a:t>
            </a:r>
            <a:r>
              <a:rPr lang="en-US" sz="2800" dirty="0">
                <a:latin typeface="+mj-lt"/>
              </a:rPr>
              <a:t>Solution</a:t>
            </a:r>
            <a:endParaRPr lang="en-IN" sz="2800" dirty="0">
              <a:latin typeface="+mj-lt"/>
            </a:endParaRPr>
          </a:p>
        </p:txBody>
      </p:sp>
    </p:spTree>
    <p:extLst>
      <p:ext uri="{BB962C8B-B14F-4D97-AF65-F5344CB8AC3E}">
        <p14:creationId xmlns:p14="http://schemas.microsoft.com/office/powerpoint/2010/main" val="412673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56960D0-0A22-4E28-82F3-B9AA805E96A4}"/>
              </a:ext>
              <a:ext uri="{C183D7F6-B498-43B3-948B-1728B52AA6E4}">
                <adec:decorative xmlns:adec="http://schemas.microsoft.com/office/drawing/2017/decorative" val="1"/>
              </a:ext>
            </a:extLst>
          </p:cNvPr>
          <p:cNvSpPr/>
          <p:nvPr/>
        </p:nvSpPr>
        <p:spPr>
          <a:xfrm>
            <a:off x="9745466" y="1108725"/>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gray">
          <a:xfrm>
            <a:off x="680728" y="5682559"/>
            <a:ext cx="4974545" cy="682804"/>
          </a:xfrm>
        </p:spPr>
        <p:txBody>
          <a:bodyPr/>
          <a:lstStyle/>
          <a:p>
            <a:r>
              <a:rPr lang="en-US" dirty="0"/>
              <a:t>How it’s different?</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652748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5860339-31F7-4884-957E-5C40F818EBB8}"/>
              </a:ext>
              <a:ext uri="{C183D7F6-B498-43B3-948B-1728B52AA6E4}">
                <adec:decorative xmlns:adec="http://schemas.microsoft.com/office/drawing/2017/decorative" val="1"/>
              </a:ext>
            </a:extLst>
          </p:cNvPr>
          <p:cNvSpPr/>
          <p:nvPr/>
        </p:nvSpPr>
        <p:spPr>
          <a:xfrm>
            <a:off x="7421366" y="1108725"/>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Bullseye" title="Placeholder Icon">
            <a:extLst>
              <a:ext uri="{FF2B5EF4-FFF2-40B4-BE49-F238E27FC236}">
                <a16:creationId xmlns:a16="http://schemas.microsoft.com/office/drawing/2014/main" id="{01B04A53-CFF0-41E3-A36F-790D2F6B63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53154" y="1394239"/>
            <a:ext cx="514800" cy="514800"/>
          </a:xfrm>
          <a:prstGeom prst="rect">
            <a:avLst/>
          </a:prstGeom>
        </p:spPr>
      </p:pic>
      <p:sp>
        <p:nvSpPr>
          <p:cNvPr id="10" name="Text Placeholder 9">
            <a:extLst>
              <a:ext uri="{FF2B5EF4-FFF2-40B4-BE49-F238E27FC236}">
                <a16:creationId xmlns:a16="http://schemas.microsoft.com/office/drawing/2014/main" id="{77D79B0F-EFCB-42B1-AEAE-0FE4763D4456}"/>
              </a:ext>
            </a:extLst>
          </p:cNvPr>
          <p:cNvSpPr>
            <a:spLocks noGrp="1"/>
          </p:cNvSpPr>
          <p:nvPr>
            <p:ph type="body" sz="quarter" idx="17"/>
          </p:nvPr>
        </p:nvSpPr>
        <p:spPr>
          <a:xfrm>
            <a:off x="7078577" y="2360347"/>
            <a:ext cx="1800000" cy="360000"/>
          </a:xfrm>
        </p:spPr>
        <p:txBody>
          <a:bodyPr/>
          <a:lstStyle/>
          <a:p>
            <a:r>
              <a:rPr lang="en-US" dirty="0">
                <a:solidFill>
                  <a:schemeClr val="tx1">
                    <a:lumMod val="75000"/>
                    <a:lumOff val="25000"/>
                  </a:schemeClr>
                </a:solidFill>
              </a:rPr>
              <a:t>Unique </a:t>
            </a:r>
          </a:p>
        </p:txBody>
      </p:sp>
      <p:cxnSp>
        <p:nvCxnSpPr>
          <p:cNvPr id="18" name="Straight Connector 17">
            <a:extLst>
              <a:ext uri="{FF2B5EF4-FFF2-40B4-BE49-F238E27FC236}">
                <a16:creationId xmlns:a16="http://schemas.microsoft.com/office/drawing/2014/main" id="{45C26E9A-3991-49A2-8D63-94C577E8A0AC}"/>
              </a:ext>
              <a:ext uri="{C183D7F6-B498-43B3-948B-1728B52AA6E4}">
                <adec:decorative xmlns:adec="http://schemas.microsoft.com/office/drawing/2017/decorative" val="1"/>
              </a:ext>
            </a:extLst>
          </p:cNvPr>
          <p:cNvCxnSpPr>
            <a:cxnSpLocks/>
          </p:cNvCxnSpPr>
          <p:nvPr/>
        </p:nvCxnSpPr>
        <p:spPr>
          <a:xfrm>
            <a:off x="7204577" y="2857547"/>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1D0238C6-EDC9-431C-B062-27BAF34CDE16}"/>
              </a:ext>
            </a:extLst>
          </p:cNvPr>
          <p:cNvSpPr>
            <a:spLocks noGrp="1"/>
          </p:cNvSpPr>
          <p:nvPr>
            <p:ph type="body" sz="quarter" idx="18"/>
          </p:nvPr>
        </p:nvSpPr>
        <p:spPr>
          <a:xfrm>
            <a:off x="7078577" y="2994747"/>
            <a:ext cx="1800000" cy="720000"/>
          </a:xfrm>
        </p:spPr>
        <p:txBody>
          <a:bodyPr/>
          <a:lstStyle/>
          <a:p>
            <a:r>
              <a:rPr lang="en-US" dirty="0">
                <a:solidFill>
                  <a:schemeClr val="tx1">
                    <a:lumMod val="75000"/>
                    <a:lumOff val="25000"/>
                  </a:schemeClr>
                </a:solidFill>
              </a:rPr>
              <a:t>It’s unique as it will be education</a:t>
            </a:r>
            <a:r>
              <a:rPr lang="en-US" dirty="0"/>
              <a:t>al and entertaining.</a:t>
            </a:r>
            <a:endParaRPr lang="en-US" dirty="0">
              <a:solidFill>
                <a:schemeClr val="tx1">
                  <a:lumMod val="75000"/>
                  <a:lumOff val="25000"/>
                </a:schemeClr>
              </a:solidFill>
            </a:endParaRPr>
          </a:p>
        </p:txBody>
      </p:sp>
      <p:pic>
        <p:nvPicPr>
          <p:cNvPr id="32" name="Graphic 31" descr="Lecturer" title="Placeholder Icon">
            <a:extLst>
              <a:ext uri="{FF2B5EF4-FFF2-40B4-BE49-F238E27FC236}">
                <a16:creationId xmlns:a16="http://schemas.microsoft.com/office/drawing/2014/main" id="{A67046E4-7EA7-414C-8B67-BE9C73705C8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21177" y="1394239"/>
            <a:ext cx="514800" cy="514800"/>
          </a:xfrm>
          <a:prstGeom prst="rect">
            <a:avLst/>
          </a:prstGeom>
        </p:spPr>
      </p:pic>
      <p:sp>
        <p:nvSpPr>
          <p:cNvPr id="4" name="Text Placeholder 3">
            <a:extLst>
              <a:ext uri="{FF2B5EF4-FFF2-40B4-BE49-F238E27FC236}">
                <a16:creationId xmlns:a16="http://schemas.microsoft.com/office/drawing/2014/main" id="{27325661-92B1-4FD6-80E6-C1A1C5F5B8BA}"/>
              </a:ext>
            </a:extLst>
          </p:cNvPr>
          <p:cNvSpPr>
            <a:spLocks noGrp="1"/>
          </p:cNvSpPr>
          <p:nvPr>
            <p:ph type="body" sz="quarter" idx="19"/>
          </p:nvPr>
        </p:nvSpPr>
        <p:spPr>
          <a:xfrm>
            <a:off x="9402677" y="2360347"/>
            <a:ext cx="1800000" cy="360000"/>
          </a:xfrm>
        </p:spPr>
        <p:txBody>
          <a:bodyPr/>
          <a:lstStyle/>
          <a:p>
            <a:r>
              <a:rPr lang="en-US" dirty="0"/>
              <a:t>Accuracy</a:t>
            </a:r>
            <a:endParaRPr lang="en-US" dirty="0">
              <a:solidFill>
                <a:schemeClr val="tx1">
                  <a:lumMod val="75000"/>
                  <a:lumOff val="25000"/>
                </a:schemeClr>
              </a:solidFill>
            </a:endParaRPr>
          </a:p>
        </p:txBody>
      </p:sp>
      <p:cxnSp>
        <p:nvCxnSpPr>
          <p:cNvPr id="19" name="Straight Connector 18">
            <a:extLst>
              <a:ext uri="{FF2B5EF4-FFF2-40B4-BE49-F238E27FC236}">
                <a16:creationId xmlns:a16="http://schemas.microsoft.com/office/drawing/2014/main" id="{4EAA895A-8A04-4C68-83A5-3E4F5209FB7E}"/>
              </a:ext>
              <a:ext uri="{C183D7F6-B498-43B3-948B-1728B52AA6E4}">
                <adec:decorative xmlns:adec="http://schemas.microsoft.com/office/drawing/2017/decorative" val="1"/>
              </a:ext>
            </a:extLst>
          </p:cNvPr>
          <p:cNvCxnSpPr>
            <a:cxnSpLocks/>
          </p:cNvCxnSpPr>
          <p:nvPr/>
        </p:nvCxnSpPr>
        <p:spPr>
          <a:xfrm>
            <a:off x="9528677" y="2857547"/>
            <a:ext cx="1548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C32C294C-1590-42EF-AA55-43D984432B57}"/>
              </a:ext>
            </a:extLst>
          </p:cNvPr>
          <p:cNvSpPr>
            <a:spLocks noGrp="1"/>
          </p:cNvSpPr>
          <p:nvPr>
            <p:ph type="body" sz="quarter" idx="20"/>
          </p:nvPr>
        </p:nvSpPr>
        <p:spPr>
          <a:xfrm>
            <a:off x="9402677" y="2994747"/>
            <a:ext cx="1800000" cy="720000"/>
          </a:xfrm>
        </p:spPr>
        <p:txBody>
          <a:bodyPr/>
          <a:lstStyle/>
          <a:p>
            <a:r>
              <a:rPr lang="en-US" dirty="0">
                <a:solidFill>
                  <a:schemeClr val="tx1">
                    <a:lumMod val="75000"/>
                    <a:lumOff val="25000"/>
                  </a:schemeClr>
                </a:solidFill>
              </a:rPr>
              <a:t>The representation</a:t>
            </a:r>
            <a:r>
              <a:rPr lang="en-US" dirty="0"/>
              <a:t> of mars is on point.</a:t>
            </a:r>
            <a:endParaRPr lang="en-US" dirty="0">
              <a:solidFill>
                <a:schemeClr val="tx1">
                  <a:lumMod val="75000"/>
                  <a:lumOff val="25000"/>
                </a:schemeClr>
              </a:solidFill>
            </a:endParaRPr>
          </a:p>
        </p:txBody>
      </p:sp>
      <p:sp>
        <p:nvSpPr>
          <p:cNvPr id="17" name="Rectangle 16">
            <a:extLst>
              <a:ext uri="{FF2B5EF4-FFF2-40B4-BE49-F238E27FC236}">
                <a16:creationId xmlns:a16="http://schemas.microsoft.com/office/drawing/2014/main" id="{7AEBBE7F-98BB-4059-8F15-7198C7DAC337}"/>
              </a:ext>
              <a:ext uri="{C183D7F6-B498-43B3-948B-1728B52AA6E4}">
                <adec:decorative xmlns:adec="http://schemas.microsoft.com/office/drawing/2017/decorative" val="1"/>
              </a:ext>
            </a:extLst>
          </p:cNvPr>
          <p:cNvSpPr/>
          <p:nvPr/>
        </p:nvSpPr>
        <p:spPr>
          <a:xfrm>
            <a:off x="8631044" y="3851946"/>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Network" title="Placeholder Icon">
            <a:extLst>
              <a:ext uri="{FF2B5EF4-FFF2-40B4-BE49-F238E27FC236}">
                <a16:creationId xmlns:a16="http://schemas.microsoft.com/office/drawing/2014/main" id="{E34FD3C6-9F01-4A17-AD96-054AF500405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30855" y="4151757"/>
            <a:ext cx="514800" cy="514800"/>
          </a:xfrm>
          <a:prstGeom prst="rect">
            <a:avLst/>
          </a:prstGeom>
        </p:spPr>
      </p:pic>
      <p:sp>
        <p:nvSpPr>
          <p:cNvPr id="6" name="Text Placeholder 5">
            <a:extLst>
              <a:ext uri="{FF2B5EF4-FFF2-40B4-BE49-F238E27FC236}">
                <a16:creationId xmlns:a16="http://schemas.microsoft.com/office/drawing/2014/main" id="{0F0E443A-F987-4A67-86AD-557D61E47992}"/>
              </a:ext>
            </a:extLst>
          </p:cNvPr>
          <p:cNvSpPr>
            <a:spLocks noGrp="1"/>
          </p:cNvSpPr>
          <p:nvPr>
            <p:ph type="body" sz="quarter" idx="13"/>
          </p:nvPr>
        </p:nvSpPr>
        <p:spPr>
          <a:xfrm>
            <a:off x="8288255" y="5051039"/>
            <a:ext cx="1800000" cy="360000"/>
          </a:xfrm>
        </p:spPr>
        <p:txBody>
          <a:bodyPr/>
          <a:lstStyle/>
          <a:p>
            <a:r>
              <a:rPr lang="en-US" dirty="0"/>
              <a:t>Expandable</a:t>
            </a:r>
            <a:endParaRPr lang="en-US" dirty="0">
              <a:solidFill>
                <a:schemeClr val="tx1">
                  <a:lumMod val="75000"/>
                  <a:lumOff val="25000"/>
                </a:schemeClr>
              </a:solidFill>
            </a:endParaRPr>
          </a:p>
        </p:txBody>
      </p:sp>
      <p:cxnSp>
        <p:nvCxnSpPr>
          <p:cNvPr id="28" name="Straight Connector 27">
            <a:extLst>
              <a:ext uri="{FF2B5EF4-FFF2-40B4-BE49-F238E27FC236}">
                <a16:creationId xmlns:a16="http://schemas.microsoft.com/office/drawing/2014/main" id="{FDEE8591-D916-4064-8CD3-2AD3F759B9E2}"/>
              </a:ext>
              <a:ext uri="{C183D7F6-B498-43B3-948B-1728B52AA6E4}">
                <adec:decorative xmlns:adec="http://schemas.microsoft.com/office/drawing/2017/decorative" val="1"/>
              </a:ext>
            </a:extLst>
          </p:cNvPr>
          <p:cNvCxnSpPr>
            <a:cxnSpLocks/>
          </p:cNvCxnSpPr>
          <p:nvPr/>
        </p:nvCxnSpPr>
        <p:spPr>
          <a:xfrm>
            <a:off x="8414255" y="5499454"/>
            <a:ext cx="154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4535CB7-70A5-4E0C-835B-C50960E5BC69}"/>
              </a:ext>
            </a:extLst>
          </p:cNvPr>
          <p:cNvSpPr>
            <a:spLocks noGrp="1"/>
          </p:cNvSpPr>
          <p:nvPr>
            <p:ph type="body" sz="quarter" idx="14"/>
          </p:nvPr>
        </p:nvSpPr>
        <p:spPr>
          <a:xfrm>
            <a:off x="8288255" y="5642849"/>
            <a:ext cx="1800000" cy="720000"/>
          </a:xfrm>
        </p:spPr>
        <p:txBody>
          <a:bodyPr/>
          <a:lstStyle/>
          <a:p>
            <a:r>
              <a:rPr lang="en-US" dirty="0">
                <a:solidFill>
                  <a:schemeClr val="tx1">
                    <a:lumMod val="75000"/>
                    <a:lumOff val="25000"/>
                  </a:schemeClr>
                </a:solidFill>
              </a:rPr>
              <a:t>Can be further developed to support VR</a:t>
            </a: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3</a:t>
            </a:fld>
            <a:endParaRPr lang="en-US" dirty="0"/>
          </a:p>
        </p:txBody>
      </p:sp>
      <p:pic>
        <p:nvPicPr>
          <p:cNvPr id="29" name="Picture Placeholder 28">
            <a:extLst>
              <a:ext uri="{FF2B5EF4-FFF2-40B4-BE49-F238E27FC236}">
                <a16:creationId xmlns:a16="http://schemas.microsoft.com/office/drawing/2014/main" id="{CB4EED57-CB9C-4209-9CB5-A9673B1B2A8D}"/>
              </a:ext>
            </a:extLst>
          </p:cNvPr>
          <p:cNvPicPr>
            <a:picLocks noGrp="1" noChangeAspect="1"/>
          </p:cNvPicPr>
          <p:nvPr>
            <p:ph type="pic" sz="quarter" idx="12"/>
          </p:nvPr>
        </p:nvPicPr>
        <p:blipFill>
          <a:blip r:embed="rId9">
            <a:extLst>
              <a:ext uri="{28A0092B-C50C-407E-A947-70E740481C1C}">
                <a14:useLocalDpi xmlns:a14="http://schemas.microsoft.com/office/drawing/2010/main" val="0"/>
              </a:ext>
            </a:extLst>
          </a:blip>
          <a:srcRect l="8570" r="8570"/>
          <a:stretch>
            <a:fillRect/>
          </a:stretch>
        </p:blipFill>
        <p:spPr/>
      </p:pic>
    </p:spTree>
    <p:extLst>
      <p:ext uri="{BB962C8B-B14F-4D97-AF65-F5344CB8AC3E}">
        <p14:creationId xmlns:p14="http://schemas.microsoft.com/office/powerpoint/2010/main" val="5909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p:txBody>
          <a:bodyPr/>
          <a:lstStyle/>
          <a:p>
            <a:r>
              <a:rPr lang="en-US" dirty="0"/>
              <a:t>Our Understanding of the Challenge</a:t>
            </a:r>
          </a:p>
        </p:txBody>
      </p:sp>
      <p:sp>
        <p:nvSpPr>
          <p:cNvPr id="3" name="Content Placeholder 2">
            <a:extLst>
              <a:ext uri="{FF2B5EF4-FFF2-40B4-BE49-F238E27FC236}">
                <a16:creationId xmlns:a16="http://schemas.microsoft.com/office/drawing/2014/main" id="{65ADB5E6-B409-4DC6-A6BD-4CDB7349C1DD}"/>
              </a:ext>
            </a:extLst>
          </p:cNvPr>
          <p:cNvSpPr>
            <a:spLocks noGrp="1"/>
          </p:cNvSpPr>
          <p:nvPr>
            <p:ph sz="half" idx="1"/>
          </p:nvPr>
        </p:nvSpPr>
        <p:spPr>
          <a:xfrm>
            <a:off x="432000" y="1008000"/>
            <a:ext cx="11340000" cy="611794"/>
          </a:xfrm>
        </p:spPr>
        <p:txBody>
          <a:bodyPr/>
          <a:lstStyle/>
          <a:p>
            <a:r>
              <a:rPr lang="en-US" dirty="0"/>
              <a:t>The challenge is to create an Open World game or simulation of Mars which is similar to the red planet and how it will look when humans start colonizing it.</a:t>
            </a:r>
          </a:p>
        </p:txBody>
      </p:sp>
      <p:cxnSp>
        <p:nvCxnSpPr>
          <p:cNvPr id="20" name="Straight Connector 19">
            <a:extLst>
              <a:ext uri="{FF2B5EF4-FFF2-40B4-BE49-F238E27FC236}">
                <a16:creationId xmlns:a16="http://schemas.microsoft.com/office/drawing/2014/main" id="{3FBD2CC2-A27F-456D-8D6B-3CFE314DBA1A}"/>
              </a:ext>
              <a:ext uri="{C183D7F6-B498-43B3-948B-1728B52AA6E4}">
                <adec:decorative xmlns:adec="http://schemas.microsoft.com/office/drawing/2017/decorative" val="1"/>
              </a:ext>
            </a:extLst>
          </p:cNvPr>
          <p:cNvCxnSpPr>
            <a:cxnSpLocks/>
          </p:cNvCxnSpPr>
          <p:nvPr/>
        </p:nvCxnSpPr>
        <p:spPr>
          <a:xfrm>
            <a:off x="432000" y="1727238"/>
            <a:ext cx="0" cy="141314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7E306DD9-7B8A-4C24-A2E4-926B6BF6C2E8}"/>
              </a:ext>
            </a:extLst>
          </p:cNvPr>
          <p:cNvSpPr>
            <a:spLocks noGrp="1"/>
          </p:cNvSpPr>
          <p:nvPr>
            <p:ph sz="half" idx="2"/>
          </p:nvPr>
        </p:nvSpPr>
        <p:spPr>
          <a:xfrm>
            <a:off x="725165" y="2073810"/>
            <a:ext cx="9801495" cy="720000"/>
          </a:xfrm>
        </p:spPr>
        <p:txBody>
          <a:bodyPr/>
          <a:lstStyle/>
          <a:p>
            <a:r>
              <a:rPr lang="en-US" dirty="0"/>
              <a:t>We made our game on Unreal Engine which helped us to create a realistic environment as it is a very powerful game engine.</a:t>
            </a:r>
          </a:p>
        </p:txBody>
      </p:sp>
      <p:cxnSp>
        <p:nvCxnSpPr>
          <p:cNvPr id="21" name="Straight Connector 20">
            <a:extLst>
              <a:ext uri="{FF2B5EF4-FFF2-40B4-BE49-F238E27FC236}">
                <a16:creationId xmlns:a16="http://schemas.microsoft.com/office/drawing/2014/main" id="{91E2A3AC-B89F-458B-A103-9681AD901A0B}"/>
              </a:ext>
              <a:ext uri="{C183D7F6-B498-43B3-948B-1728B52AA6E4}">
                <adec:decorative xmlns:adec="http://schemas.microsoft.com/office/drawing/2017/decorative" val="1"/>
              </a:ext>
            </a:extLst>
          </p:cNvPr>
          <p:cNvCxnSpPr>
            <a:cxnSpLocks/>
          </p:cNvCxnSpPr>
          <p:nvPr/>
        </p:nvCxnSpPr>
        <p:spPr>
          <a:xfrm>
            <a:off x="432000" y="3358085"/>
            <a:ext cx="0" cy="129089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F8D751D2-CF20-41EC-9EC0-FE072FB9707B}"/>
              </a:ext>
            </a:extLst>
          </p:cNvPr>
          <p:cNvSpPr>
            <a:spLocks noGrp="1"/>
          </p:cNvSpPr>
          <p:nvPr>
            <p:ph type="body" sz="quarter" idx="12"/>
          </p:nvPr>
        </p:nvSpPr>
        <p:spPr>
          <a:xfrm>
            <a:off x="850305" y="3603497"/>
            <a:ext cx="9551213" cy="720000"/>
          </a:xfrm>
        </p:spPr>
        <p:txBody>
          <a:bodyPr/>
          <a:lstStyle/>
          <a:p>
            <a:r>
              <a:rPr lang="en-US" dirty="0"/>
              <a:t>We also made some conceptual design of Sample Collecting Tools which can be useful during Mars Manned Mission.</a:t>
            </a:r>
          </a:p>
          <a:p>
            <a:r>
              <a:rPr lang="en-US" dirty="0"/>
              <a:t>The tools include Rake + Scoop and a portable ChemCam.</a:t>
            </a:r>
          </a:p>
        </p:txBody>
      </p:sp>
      <p:cxnSp>
        <p:nvCxnSpPr>
          <p:cNvPr id="22" name="Straight Connector 21">
            <a:extLst>
              <a:ext uri="{FF2B5EF4-FFF2-40B4-BE49-F238E27FC236}">
                <a16:creationId xmlns:a16="http://schemas.microsoft.com/office/drawing/2014/main" id="{F494E1CA-0600-4970-93CD-9FB5EC22F9D8}"/>
              </a:ext>
              <a:ext uri="{C183D7F6-B498-43B3-948B-1728B52AA6E4}">
                <adec:decorative xmlns:adec="http://schemas.microsoft.com/office/drawing/2017/decorative" val="1"/>
              </a:ext>
            </a:extLst>
          </p:cNvPr>
          <p:cNvCxnSpPr>
            <a:cxnSpLocks/>
          </p:cNvCxnSpPr>
          <p:nvPr/>
        </p:nvCxnSpPr>
        <p:spPr>
          <a:xfrm>
            <a:off x="432000" y="4904621"/>
            <a:ext cx="0" cy="134688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D854B138-BB2C-4433-AB1E-94E987A3E662}"/>
              </a:ext>
            </a:extLst>
          </p:cNvPr>
          <p:cNvSpPr>
            <a:spLocks noGrp="1"/>
          </p:cNvSpPr>
          <p:nvPr>
            <p:ph type="body" sz="quarter" idx="13"/>
          </p:nvPr>
        </p:nvSpPr>
        <p:spPr>
          <a:xfrm>
            <a:off x="850305" y="5133184"/>
            <a:ext cx="9321381" cy="720000"/>
          </a:xfrm>
        </p:spPr>
        <p:txBody>
          <a:bodyPr/>
          <a:lstStyle/>
          <a:p>
            <a:r>
              <a:rPr lang="en-US" dirty="0"/>
              <a:t>We made our Mars surrounding with the help of a real image of Mars captured by The Curiosity Rover. We modelled the sample collecting tools in Maya(3D modelling software). We used NASA’s 3D models from their official website. </a:t>
            </a:r>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4</a:t>
            </a:fld>
            <a:endParaRPr lang="en-US" dirty="0"/>
          </a:p>
        </p:txBody>
      </p:sp>
    </p:spTree>
    <p:extLst>
      <p:ext uri="{BB962C8B-B14F-4D97-AF65-F5344CB8AC3E}">
        <p14:creationId xmlns:p14="http://schemas.microsoft.com/office/powerpoint/2010/main" val="415845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218344-56B2-4D7E-A91A-A9A083F4AB5D}"/>
              </a:ext>
            </a:extLst>
          </p:cNvPr>
          <p:cNvSpPr>
            <a:spLocks noGrp="1"/>
          </p:cNvSpPr>
          <p:nvPr>
            <p:ph type="title"/>
          </p:nvPr>
        </p:nvSpPr>
        <p:spPr>
          <a:xfrm>
            <a:off x="140086" y="24789"/>
            <a:ext cx="11340000" cy="432000"/>
          </a:xfrm>
        </p:spPr>
        <p:txBody>
          <a:bodyPr/>
          <a:lstStyle/>
          <a:p>
            <a:r>
              <a:rPr lang="en-US" dirty="0"/>
              <a:t>Visuals</a:t>
            </a:r>
          </a:p>
        </p:txBody>
      </p:sp>
      <p:sp>
        <p:nvSpPr>
          <p:cNvPr id="4" name="Slide Number Placeholder 3">
            <a:extLst>
              <a:ext uri="{FF2B5EF4-FFF2-40B4-BE49-F238E27FC236}">
                <a16:creationId xmlns:a16="http://schemas.microsoft.com/office/drawing/2014/main" id="{620099E5-DE93-4E9D-9158-ED2F595D3407}"/>
              </a:ext>
            </a:extLst>
          </p:cNvPr>
          <p:cNvSpPr>
            <a:spLocks noGrp="1"/>
          </p:cNvSpPr>
          <p:nvPr>
            <p:ph type="sldNum" sz="quarter" idx="11"/>
          </p:nvPr>
        </p:nvSpPr>
        <p:spPr/>
        <p:txBody>
          <a:bodyPr/>
          <a:lstStyle/>
          <a:p>
            <a:fld id="{4B73C415-D670-4716-A5EC-CC4D52CA2BAC}" type="slidenum">
              <a:rPr lang="en-US" smtClean="0"/>
              <a:pPr/>
              <a:t>5</a:t>
            </a:fld>
            <a:endParaRPr lang="en-US" dirty="0"/>
          </a:p>
        </p:txBody>
      </p:sp>
      <p:pic>
        <p:nvPicPr>
          <p:cNvPr id="17" name="Picture 16">
            <a:extLst>
              <a:ext uri="{FF2B5EF4-FFF2-40B4-BE49-F238E27FC236}">
                <a16:creationId xmlns:a16="http://schemas.microsoft.com/office/drawing/2014/main" id="{B975A919-B290-4578-AF2F-F9E4848CB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86" y="456789"/>
            <a:ext cx="4527708" cy="2869885"/>
          </a:xfrm>
          <a:prstGeom prst="rect">
            <a:avLst/>
          </a:prstGeom>
        </p:spPr>
      </p:pic>
      <p:pic>
        <p:nvPicPr>
          <p:cNvPr id="19" name="Picture 18">
            <a:extLst>
              <a:ext uri="{FF2B5EF4-FFF2-40B4-BE49-F238E27FC236}">
                <a16:creationId xmlns:a16="http://schemas.microsoft.com/office/drawing/2014/main" id="{70D959B5-6DA6-4673-BDF4-EF9B10B4C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6593" y="456789"/>
            <a:ext cx="3527510" cy="2869885"/>
          </a:xfrm>
          <a:prstGeom prst="rect">
            <a:avLst/>
          </a:prstGeom>
        </p:spPr>
      </p:pic>
      <p:pic>
        <p:nvPicPr>
          <p:cNvPr id="21" name="Picture 20">
            <a:extLst>
              <a:ext uri="{FF2B5EF4-FFF2-40B4-BE49-F238E27FC236}">
                <a16:creationId xmlns:a16="http://schemas.microsoft.com/office/drawing/2014/main" id="{350C536C-F8CE-43DF-AA1F-A2361D1CE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6058" y="456789"/>
            <a:ext cx="3575856" cy="2869885"/>
          </a:xfrm>
          <a:prstGeom prst="rect">
            <a:avLst/>
          </a:prstGeom>
        </p:spPr>
      </p:pic>
      <p:pic>
        <p:nvPicPr>
          <p:cNvPr id="23" name="Picture 22">
            <a:extLst>
              <a:ext uri="{FF2B5EF4-FFF2-40B4-BE49-F238E27FC236}">
                <a16:creationId xmlns:a16="http://schemas.microsoft.com/office/drawing/2014/main" id="{167F6437-FF7F-43F7-9BC2-277A46048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3463" y="3673632"/>
            <a:ext cx="5617029" cy="3112931"/>
          </a:xfrm>
          <a:prstGeom prst="rect">
            <a:avLst/>
          </a:prstGeom>
        </p:spPr>
      </p:pic>
      <p:sp>
        <p:nvSpPr>
          <p:cNvPr id="2" name="TextBox 1">
            <a:extLst>
              <a:ext uri="{FF2B5EF4-FFF2-40B4-BE49-F238E27FC236}">
                <a16:creationId xmlns:a16="http://schemas.microsoft.com/office/drawing/2014/main" id="{7CF6A755-BA18-416E-9C98-10E5E2E9E923}"/>
              </a:ext>
            </a:extLst>
          </p:cNvPr>
          <p:cNvSpPr txBox="1"/>
          <p:nvPr/>
        </p:nvSpPr>
        <p:spPr>
          <a:xfrm>
            <a:off x="1132114" y="3302123"/>
            <a:ext cx="2199448" cy="369332"/>
          </a:xfrm>
          <a:prstGeom prst="rect">
            <a:avLst/>
          </a:prstGeom>
          <a:noFill/>
        </p:spPr>
        <p:txBody>
          <a:bodyPr wrap="none" rtlCol="0">
            <a:spAutoFit/>
          </a:bodyPr>
          <a:lstStyle/>
          <a:p>
            <a:r>
              <a:rPr lang="en-US" dirty="0"/>
              <a:t>Development Phase</a:t>
            </a:r>
            <a:endParaRPr lang="en-IN" dirty="0"/>
          </a:p>
        </p:txBody>
      </p:sp>
      <p:sp>
        <p:nvSpPr>
          <p:cNvPr id="3" name="TextBox 2">
            <a:extLst>
              <a:ext uri="{FF2B5EF4-FFF2-40B4-BE49-F238E27FC236}">
                <a16:creationId xmlns:a16="http://schemas.microsoft.com/office/drawing/2014/main" id="{B87D6742-89EB-483E-A619-EA3FD473E0D2}"/>
              </a:ext>
            </a:extLst>
          </p:cNvPr>
          <p:cNvSpPr txBox="1"/>
          <p:nvPr/>
        </p:nvSpPr>
        <p:spPr>
          <a:xfrm>
            <a:off x="5659822" y="3302123"/>
            <a:ext cx="1817677" cy="369332"/>
          </a:xfrm>
          <a:prstGeom prst="rect">
            <a:avLst/>
          </a:prstGeom>
          <a:noFill/>
        </p:spPr>
        <p:txBody>
          <a:bodyPr wrap="none" rtlCol="0">
            <a:spAutoFit/>
          </a:bodyPr>
          <a:lstStyle/>
          <a:p>
            <a:r>
              <a:rPr lang="en-US" dirty="0"/>
              <a:t>Rake and Scoop</a:t>
            </a:r>
            <a:endParaRPr lang="en-IN" dirty="0"/>
          </a:p>
        </p:txBody>
      </p:sp>
      <p:sp>
        <p:nvSpPr>
          <p:cNvPr id="6" name="TextBox 5">
            <a:extLst>
              <a:ext uri="{FF2B5EF4-FFF2-40B4-BE49-F238E27FC236}">
                <a16:creationId xmlns:a16="http://schemas.microsoft.com/office/drawing/2014/main" id="{C50ED563-B43B-4E00-AA08-5CF3CEFC4713}"/>
              </a:ext>
            </a:extLst>
          </p:cNvPr>
          <p:cNvSpPr txBox="1"/>
          <p:nvPr/>
        </p:nvSpPr>
        <p:spPr>
          <a:xfrm>
            <a:off x="9875520" y="3326674"/>
            <a:ext cx="1220206" cy="369332"/>
          </a:xfrm>
          <a:prstGeom prst="rect">
            <a:avLst/>
          </a:prstGeom>
          <a:noFill/>
        </p:spPr>
        <p:txBody>
          <a:bodyPr wrap="none" rtlCol="0">
            <a:spAutoFit/>
          </a:bodyPr>
          <a:lstStyle/>
          <a:p>
            <a:r>
              <a:rPr lang="en-US" dirty="0"/>
              <a:t>ChemCam</a:t>
            </a:r>
            <a:endParaRPr lang="en-IN" dirty="0"/>
          </a:p>
        </p:txBody>
      </p:sp>
    </p:spTree>
    <p:extLst>
      <p:ext uri="{BB962C8B-B14F-4D97-AF65-F5344CB8AC3E}">
        <p14:creationId xmlns:p14="http://schemas.microsoft.com/office/powerpoint/2010/main" val="306894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75A2-ED76-4879-9DA8-A4CFA762DB80}"/>
              </a:ext>
            </a:extLst>
          </p:cNvPr>
          <p:cNvSpPr>
            <a:spLocks noGrp="1"/>
          </p:cNvSpPr>
          <p:nvPr>
            <p:ph type="title"/>
          </p:nvPr>
        </p:nvSpPr>
        <p:spPr>
          <a:xfrm>
            <a:off x="301371" y="346662"/>
            <a:ext cx="11340000" cy="432000"/>
          </a:xfrm>
        </p:spPr>
        <p:txBody>
          <a:bodyPr/>
          <a:lstStyle/>
          <a:p>
            <a:r>
              <a:rPr lang="en-US" dirty="0"/>
              <a:t>Conclusion</a:t>
            </a:r>
          </a:p>
        </p:txBody>
      </p:sp>
      <p:sp>
        <p:nvSpPr>
          <p:cNvPr id="3" name="Content Placeholder 2">
            <a:extLst>
              <a:ext uri="{FF2B5EF4-FFF2-40B4-BE49-F238E27FC236}">
                <a16:creationId xmlns:a16="http://schemas.microsoft.com/office/drawing/2014/main" id="{34BFB630-797D-4BB3-8868-CBF96653612F}"/>
              </a:ext>
            </a:extLst>
          </p:cNvPr>
          <p:cNvSpPr>
            <a:spLocks noGrp="1"/>
          </p:cNvSpPr>
          <p:nvPr>
            <p:ph idx="1"/>
          </p:nvPr>
        </p:nvSpPr>
        <p:spPr>
          <a:solidFill>
            <a:schemeClr val="tx1">
              <a:lumMod val="75000"/>
              <a:lumOff val="25000"/>
            </a:schemeClr>
          </a:solidFill>
          <a:ln w="31750" cap="sq">
            <a:solidFill>
              <a:schemeClr val="accent1">
                <a:lumMod val="75000"/>
              </a:schemeClr>
            </a:solidFill>
          </a:ln>
        </p:spPr>
        <p:txBody>
          <a:bodyPr/>
          <a:lstStyle/>
          <a:p>
            <a:r>
              <a:rPr lang="en-US" dirty="0"/>
              <a:t>Use of Space Agency Data</a:t>
            </a:r>
          </a:p>
        </p:txBody>
      </p:sp>
      <p:sp>
        <p:nvSpPr>
          <p:cNvPr id="15" name="Content Placeholder 14">
            <a:extLst>
              <a:ext uri="{FF2B5EF4-FFF2-40B4-BE49-F238E27FC236}">
                <a16:creationId xmlns:a16="http://schemas.microsoft.com/office/drawing/2014/main" id="{989F7C25-3463-4C76-A455-D20A31232606}"/>
              </a:ext>
            </a:extLst>
          </p:cNvPr>
          <p:cNvSpPr>
            <a:spLocks noGrp="1"/>
          </p:cNvSpPr>
          <p:nvPr>
            <p:ph idx="14"/>
          </p:nvPr>
        </p:nvSpPr>
        <p:spPr>
          <a:xfrm>
            <a:off x="432000" y="2448000"/>
            <a:ext cx="3600000" cy="3631338"/>
          </a:xfrm>
        </p:spPr>
        <p:txBody>
          <a:bodyPr lIns="137160" rIns="137160"/>
          <a:lstStyle/>
          <a:p>
            <a:pPr>
              <a:buClr>
                <a:schemeClr val="tx1">
                  <a:lumMod val="75000"/>
                  <a:lumOff val="25000"/>
                </a:schemeClr>
              </a:buClr>
            </a:pPr>
            <a:r>
              <a:rPr lang="en-US" sz="1400" dirty="0"/>
              <a:t>The 3D background/surrounding is nothing but a 360 degree panoramic view of a real mars image that was taken by the Curiosity Rover.</a:t>
            </a:r>
          </a:p>
          <a:p>
            <a:pPr>
              <a:buClr>
                <a:schemeClr val="tx1">
                  <a:lumMod val="75000"/>
                  <a:lumOff val="25000"/>
                </a:schemeClr>
              </a:buClr>
            </a:pPr>
            <a:r>
              <a:rPr lang="en-US" sz="1400" dirty="0"/>
              <a:t>Every structure like Habitation Module, Portable Launcher, Transportation Rover are all taken from official NASA's 3D resources website.</a:t>
            </a:r>
            <a:endParaRPr lang="en-US" sz="1400" dirty="0">
              <a:solidFill>
                <a:schemeClr val="tx1">
                  <a:lumMod val="75000"/>
                  <a:lumOff val="25000"/>
                </a:schemeClr>
              </a:solidFill>
            </a:endParaRPr>
          </a:p>
        </p:txBody>
      </p:sp>
      <p:sp>
        <p:nvSpPr>
          <p:cNvPr id="5" name="Content Placeholder 4">
            <a:extLst>
              <a:ext uri="{FF2B5EF4-FFF2-40B4-BE49-F238E27FC236}">
                <a16:creationId xmlns:a16="http://schemas.microsoft.com/office/drawing/2014/main" id="{9DD4EA26-D1CF-447D-9275-30DF8584DD69}"/>
              </a:ext>
            </a:extLst>
          </p:cNvPr>
          <p:cNvSpPr>
            <a:spLocks noGrp="1"/>
          </p:cNvSpPr>
          <p:nvPr>
            <p:ph idx="12"/>
          </p:nvPr>
        </p:nvSpPr>
        <p:spPr>
          <a:solidFill>
            <a:schemeClr val="tx1">
              <a:lumMod val="75000"/>
              <a:lumOff val="25000"/>
            </a:schemeClr>
          </a:solidFill>
          <a:ln w="31750" cap="sq">
            <a:solidFill>
              <a:schemeClr val="accent2">
                <a:lumMod val="75000"/>
              </a:schemeClr>
            </a:solidFill>
          </a:ln>
        </p:spPr>
        <p:txBody>
          <a:bodyPr/>
          <a:lstStyle/>
          <a:p>
            <a:r>
              <a:rPr lang="en-US" dirty="0"/>
              <a:t>What do we hope to achieve in future</a:t>
            </a:r>
          </a:p>
        </p:txBody>
      </p:sp>
      <p:sp>
        <p:nvSpPr>
          <p:cNvPr id="16" name="Content Placeholder 15">
            <a:extLst>
              <a:ext uri="{FF2B5EF4-FFF2-40B4-BE49-F238E27FC236}">
                <a16:creationId xmlns:a16="http://schemas.microsoft.com/office/drawing/2014/main" id="{B992CF22-512B-4CE4-8046-E36F2B7A9AC4}"/>
              </a:ext>
            </a:extLst>
          </p:cNvPr>
          <p:cNvSpPr>
            <a:spLocks noGrp="1"/>
          </p:cNvSpPr>
          <p:nvPr>
            <p:ph idx="15"/>
          </p:nvPr>
        </p:nvSpPr>
        <p:spPr/>
        <p:txBody>
          <a:bodyPr lIns="137160" rIns="137160"/>
          <a:lstStyle/>
          <a:p>
            <a:pPr>
              <a:buClr>
                <a:schemeClr val="tx1">
                  <a:lumMod val="75000"/>
                  <a:lumOff val="25000"/>
                </a:schemeClr>
              </a:buClr>
            </a:pPr>
            <a:r>
              <a:rPr lang="en-US" sz="1400" dirty="0"/>
              <a:t>As currently this project is just a demo and not a full fledged simulator, we really hope that we can make this project real.</a:t>
            </a:r>
          </a:p>
          <a:p>
            <a:pPr>
              <a:buClr>
                <a:schemeClr val="tx1">
                  <a:lumMod val="75000"/>
                  <a:lumOff val="25000"/>
                </a:schemeClr>
              </a:buClr>
            </a:pPr>
            <a:r>
              <a:rPr lang="en-US" sz="1400" dirty="0"/>
              <a:t>We want this project to go open source so that we can expand this project by adding different planets</a:t>
            </a:r>
          </a:p>
          <a:p>
            <a:pPr>
              <a:buClr>
                <a:schemeClr val="tx1">
                  <a:lumMod val="75000"/>
                  <a:lumOff val="25000"/>
                </a:schemeClr>
              </a:buClr>
            </a:pPr>
            <a:r>
              <a:rPr lang="en-US" sz="1400" dirty="0"/>
              <a:t>We can add VR technology which can be used in Training Astronauts so they can get to know what difficulties they can face.</a:t>
            </a:r>
            <a:endParaRPr lang="en-US" sz="1400" dirty="0">
              <a:solidFill>
                <a:schemeClr val="tx1">
                  <a:lumMod val="75000"/>
                  <a:lumOff val="25000"/>
                </a:schemeClr>
              </a:solidFill>
            </a:endParaRPr>
          </a:p>
        </p:txBody>
      </p:sp>
      <p:sp>
        <p:nvSpPr>
          <p:cNvPr id="6" name="Content Placeholder 5">
            <a:extLst>
              <a:ext uri="{FF2B5EF4-FFF2-40B4-BE49-F238E27FC236}">
                <a16:creationId xmlns:a16="http://schemas.microsoft.com/office/drawing/2014/main" id="{74896734-70E8-4052-A63A-95F4F8DD0012}"/>
              </a:ext>
            </a:extLst>
          </p:cNvPr>
          <p:cNvSpPr>
            <a:spLocks noGrp="1"/>
          </p:cNvSpPr>
          <p:nvPr>
            <p:ph idx="13"/>
          </p:nvPr>
        </p:nvSpPr>
        <p:spPr>
          <a:solidFill>
            <a:schemeClr val="tx1">
              <a:lumMod val="75000"/>
              <a:lumOff val="25000"/>
            </a:schemeClr>
          </a:solidFill>
          <a:ln w="31750" cap="sq">
            <a:solidFill>
              <a:schemeClr val="accent3">
                <a:lumMod val="75000"/>
              </a:schemeClr>
            </a:solidFill>
          </a:ln>
        </p:spPr>
        <p:txBody>
          <a:bodyPr/>
          <a:lstStyle/>
          <a:p>
            <a:r>
              <a:rPr lang="en-US" dirty="0"/>
              <a:t>Hackathon Journey</a:t>
            </a:r>
          </a:p>
        </p:txBody>
      </p:sp>
      <p:sp>
        <p:nvSpPr>
          <p:cNvPr id="17" name="Content Placeholder 16">
            <a:extLst>
              <a:ext uri="{FF2B5EF4-FFF2-40B4-BE49-F238E27FC236}">
                <a16:creationId xmlns:a16="http://schemas.microsoft.com/office/drawing/2014/main" id="{E7952536-315E-4C3D-883B-243405D2989F}"/>
              </a:ext>
            </a:extLst>
          </p:cNvPr>
          <p:cNvSpPr>
            <a:spLocks noGrp="1"/>
          </p:cNvSpPr>
          <p:nvPr>
            <p:ph idx="16"/>
          </p:nvPr>
        </p:nvSpPr>
        <p:spPr/>
        <p:txBody>
          <a:bodyPr lIns="137160" rIns="137160"/>
          <a:lstStyle/>
          <a:p>
            <a:pPr>
              <a:buClr>
                <a:schemeClr val="tx1">
                  <a:lumMod val="75000"/>
                  <a:lumOff val="25000"/>
                </a:schemeClr>
              </a:buClr>
            </a:pPr>
            <a:r>
              <a:rPr lang="en-US" sz="1400" dirty="0"/>
              <a:t>We learnt how to do team work and find a suitable role for each person.</a:t>
            </a:r>
          </a:p>
          <a:p>
            <a:pPr>
              <a:buClr>
                <a:schemeClr val="tx1">
                  <a:lumMod val="75000"/>
                  <a:lumOff val="25000"/>
                </a:schemeClr>
              </a:buClr>
            </a:pPr>
            <a:r>
              <a:rPr lang="en-US" sz="1400" dirty="0"/>
              <a:t>we learnt how to work with unreal engine as this was our first time working with it.</a:t>
            </a:r>
          </a:p>
          <a:p>
            <a:pPr>
              <a:buClr>
                <a:schemeClr val="tx1">
                  <a:lumMod val="75000"/>
                  <a:lumOff val="25000"/>
                </a:schemeClr>
              </a:buClr>
            </a:pPr>
            <a:r>
              <a:rPr lang="en-US" sz="1400" dirty="0"/>
              <a:t>we learnt about Mars Mission and what is going into it.</a:t>
            </a:r>
          </a:p>
          <a:p>
            <a:pPr>
              <a:buClr>
                <a:schemeClr val="tx1">
                  <a:lumMod val="75000"/>
                  <a:lumOff val="25000"/>
                </a:schemeClr>
              </a:buClr>
            </a:pPr>
            <a:r>
              <a:rPr lang="en-US" sz="1400" dirty="0"/>
              <a:t>we learnt how to do research.</a:t>
            </a:r>
            <a:endParaRPr lang="en-US" sz="1400" dirty="0">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36B98374-402C-493E-B043-05E76BE578C8}"/>
              </a:ext>
            </a:extLst>
          </p:cNvPr>
          <p:cNvSpPr>
            <a:spLocks noGrp="1"/>
          </p:cNvSpPr>
          <p:nvPr>
            <p:ph type="sldNum" sz="quarter" idx="11"/>
          </p:nvPr>
        </p:nvSpPr>
        <p:spPr/>
        <p:txBody>
          <a:bodyPr/>
          <a:lstStyle/>
          <a:p>
            <a:fld id="{4B73C415-D670-4716-A5EC-CC4D52CA2BAC}" type="slidenum">
              <a:rPr lang="en-US" smtClean="0"/>
              <a:pPr/>
              <a:t>6</a:t>
            </a:fld>
            <a:endParaRPr lang="en-US" dirty="0"/>
          </a:p>
        </p:txBody>
      </p:sp>
    </p:spTree>
    <p:extLst>
      <p:ext uri="{BB962C8B-B14F-4D97-AF65-F5344CB8AC3E}">
        <p14:creationId xmlns:p14="http://schemas.microsoft.com/office/powerpoint/2010/main" val="469580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59944BFF-EB0E-47AA-AE6D-B2808E119493}"/>
              </a:ext>
            </a:extLst>
          </p:cNvPr>
          <p:cNvSpPr>
            <a:spLocks noGrp="1"/>
          </p:cNvSpPr>
          <p:nvPr>
            <p:ph type="title"/>
          </p:nvPr>
        </p:nvSpPr>
        <p:spPr/>
        <p:txBody>
          <a:bodyPr/>
          <a:lstStyle/>
          <a:p>
            <a:r>
              <a:rPr lang="en-US" dirty="0"/>
              <a:t>Submission Links and Sources</a:t>
            </a:r>
          </a:p>
        </p:txBody>
      </p:sp>
      <p:sp>
        <p:nvSpPr>
          <p:cNvPr id="75" name="Text Placeholder 74">
            <a:extLst>
              <a:ext uri="{FF2B5EF4-FFF2-40B4-BE49-F238E27FC236}">
                <a16:creationId xmlns:a16="http://schemas.microsoft.com/office/drawing/2014/main" id="{54A28B80-949D-4875-8454-65C677C242C0}"/>
              </a:ext>
            </a:extLst>
          </p:cNvPr>
          <p:cNvSpPr>
            <a:spLocks noGrp="1"/>
          </p:cNvSpPr>
          <p:nvPr>
            <p:ph type="body" sz="quarter" idx="13"/>
          </p:nvPr>
        </p:nvSpPr>
        <p:spPr>
          <a:xfrm>
            <a:off x="1974854" y="1045988"/>
            <a:ext cx="2124000" cy="701538"/>
          </a:xfrm>
        </p:spPr>
        <p:txBody>
          <a:bodyPr/>
          <a:lstStyle/>
          <a:p>
            <a:r>
              <a:rPr lang="en-IN" dirty="0"/>
              <a:t>NASA's 3D Models</a:t>
            </a:r>
            <a:endParaRPr lang="en-US" dirty="0"/>
          </a:p>
        </p:txBody>
      </p:sp>
      <p:cxnSp>
        <p:nvCxnSpPr>
          <p:cNvPr id="95" name="Straight Connector 94">
            <a:extLst>
              <a:ext uri="{FF2B5EF4-FFF2-40B4-BE49-F238E27FC236}">
                <a16:creationId xmlns:a16="http://schemas.microsoft.com/office/drawing/2014/main" id="{80BC67F4-4E33-4709-9D60-593B322A8C48}"/>
              </a:ext>
              <a:ext uri="{C183D7F6-B498-43B3-948B-1728B52AA6E4}">
                <adec:decorative xmlns:adec="http://schemas.microsoft.com/office/drawing/2017/decorative" val="1"/>
              </a:ext>
            </a:extLst>
          </p:cNvPr>
          <p:cNvCxnSpPr>
            <a:cxnSpLocks/>
          </p:cNvCxnSpPr>
          <p:nvPr/>
        </p:nvCxnSpPr>
        <p:spPr>
          <a:xfrm>
            <a:off x="1974854" y="1833063"/>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8" name="Text Placeholder 77">
            <a:extLst>
              <a:ext uri="{FF2B5EF4-FFF2-40B4-BE49-F238E27FC236}">
                <a16:creationId xmlns:a16="http://schemas.microsoft.com/office/drawing/2014/main" id="{07F9DC5B-EFCF-4160-9CA2-67357CDD5404}"/>
              </a:ext>
            </a:extLst>
          </p:cNvPr>
          <p:cNvSpPr>
            <a:spLocks noGrp="1"/>
          </p:cNvSpPr>
          <p:nvPr>
            <p:ph type="body" sz="quarter" idx="33"/>
          </p:nvPr>
        </p:nvSpPr>
        <p:spPr>
          <a:xfrm>
            <a:off x="1936965" y="1961665"/>
            <a:ext cx="2124000" cy="245885"/>
          </a:xfrm>
        </p:spPr>
        <p:txBody>
          <a:bodyPr/>
          <a:lstStyle/>
          <a:p>
            <a:r>
              <a:rPr lang="en-IN" dirty="0"/>
              <a:t>https://nasa3d.arc.nasa.gov/models</a:t>
            </a:r>
            <a:endParaRPr lang="en-US" dirty="0">
              <a:solidFill>
                <a:schemeClr val="tx1">
                  <a:lumMod val="75000"/>
                  <a:lumOff val="25000"/>
                </a:schemeClr>
              </a:solidFill>
            </a:endParaRPr>
          </a:p>
        </p:txBody>
      </p:sp>
      <p:sp>
        <p:nvSpPr>
          <p:cNvPr id="80" name="Text Placeholder 79">
            <a:extLst>
              <a:ext uri="{FF2B5EF4-FFF2-40B4-BE49-F238E27FC236}">
                <a16:creationId xmlns:a16="http://schemas.microsoft.com/office/drawing/2014/main" id="{E86E6499-D2B1-4F88-A5B6-F0C83093D6C8}"/>
              </a:ext>
            </a:extLst>
          </p:cNvPr>
          <p:cNvSpPr>
            <a:spLocks noGrp="1"/>
          </p:cNvSpPr>
          <p:nvPr>
            <p:ph type="body" sz="quarter" idx="35"/>
          </p:nvPr>
        </p:nvSpPr>
        <p:spPr>
          <a:xfrm>
            <a:off x="5941679" y="959892"/>
            <a:ext cx="1808917" cy="701538"/>
          </a:xfrm>
        </p:spPr>
        <p:txBody>
          <a:bodyPr/>
          <a:lstStyle/>
          <a:p>
            <a:r>
              <a:rPr lang="en-IN" sz="1800" dirty="0"/>
              <a:t>NASA's curiosity rover Mars Image</a:t>
            </a:r>
            <a:endParaRPr lang="en-US" sz="1800" dirty="0"/>
          </a:p>
        </p:txBody>
      </p:sp>
      <p:cxnSp>
        <p:nvCxnSpPr>
          <p:cNvPr id="96" name="Straight Connector 95">
            <a:extLst>
              <a:ext uri="{FF2B5EF4-FFF2-40B4-BE49-F238E27FC236}">
                <a16:creationId xmlns:a16="http://schemas.microsoft.com/office/drawing/2014/main" id="{F57D445D-9983-4AAC-8E68-88EA351CB22B}"/>
              </a:ext>
              <a:ext uri="{C183D7F6-B498-43B3-948B-1728B52AA6E4}">
                <adec:decorative xmlns:adec="http://schemas.microsoft.com/office/drawing/2017/decorative" val="1"/>
              </a:ext>
            </a:extLst>
          </p:cNvPr>
          <p:cNvCxnSpPr>
            <a:cxnSpLocks/>
          </p:cNvCxnSpPr>
          <p:nvPr/>
        </p:nvCxnSpPr>
        <p:spPr>
          <a:xfrm>
            <a:off x="5941679" y="1747525"/>
            <a:ext cx="1548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2" name="Text Placeholder 81">
            <a:extLst>
              <a:ext uri="{FF2B5EF4-FFF2-40B4-BE49-F238E27FC236}">
                <a16:creationId xmlns:a16="http://schemas.microsoft.com/office/drawing/2014/main" id="{7496B20D-BD66-4B27-84AA-E50FEB2506C5}"/>
              </a:ext>
            </a:extLst>
          </p:cNvPr>
          <p:cNvSpPr>
            <a:spLocks noGrp="1"/>
          </p:cNvSpPr>
          <p:nvPr>
            <p:ph type="body" sz="quarter" idx="37"/>
          </p:nvPr>
        </p:nvSpPr>
        <p:spPr>
          <a:xfrm>
            <a:off x="5941679" y="1822990"/>
            <a:ext cx="2124000" cy="600720"/>
          </a:xfrm>
        </p:spPr>
        <p:txBody>
          <a:bodyPr/>
          <a:lstStyle/>
          <a:p>
            <a:r>
              <a:rPr lang="en-IN" sz="1200" dirty="0"/>
              <a:t>https://mars.nasa.gov/resources/curiositys-1-8-billion-pixel-panorama/?site=msl</a:t>
            </a:r>
            <a:endParaRPr lang="en-US" sz="1200" dirty="0">
              <a:solidFill>
                <a:schemeClr val="tx1">
                  <a:lumMod val="75000"/>
                  <a:lumOff val="25000"/>
                </a:schemeClr>
              </a:solidFill>
            </a:endParaRPr>
          </a:p>
        </p:txBody>
      </p:sp>
      <p:sp>
        <p:nvSpPr>
          <p:cNvPr id="84" name="Text Placeholder 83">
            <a:extLst>
              <a:ext uri="{FF2B5EF4-FFF2-40B4-BE49-F238E27FC236}">
                <a16:creationId xmlns:a16="http://schemas.microsoft.com/office/drawing/2014/main" id="{33A97CBA-B92B-47D6-939E-FC794AA85C08}"/>
              </a:ext>
            </a:extLst>
          </p:cNvPr>
          <p:cNvSpPr>
            <a:spLocks noGrp="1"/>
          </p:cNvSpPr>
          <p:nvPr>
            <p:ph type="body" sz="quarter" idx="39"/>
          </p:nvPr>
        </p:nvSpPr>
        <p:spPr>
          <a:xfrm>
            <a:off x="9691926" y="992726"/>
            <a:ext cx="2124000" cy="701538"/>
          </a:xfrm>
        </p:spPr>
        <p:txBody>
          <a:bodyPr/>
          <a:lstStyle/>
          <a:p>
            <a:r>
              <a:rPr lang="en-IN" sz="1800" dirty="0"/>
              <a:t>NASA's curiosity rover Mars Image</a:t>
            </a:r>
            <a:endParaRPr lang="en-US" sz="1800" dirty="0"/>
          </a:p>
        </p:txBody>
      </p:sp>
      <p:cxnSp>
        <p:nvCxnSpPr>
          <p:cNvPr id="97" name="Straight Connector 96">
            <a:extLst>
              <a:ext uri="{FF2B5EF4-FFF2-40B4-BE49-F238E27FC236}">
                <a16:creationId xmlns:a16="http://schemas.microsoft.com/office/drawing/2014/main" id="{0BCA98FD-268D-47AA-8871-119024D92EA6}"/>
              </a:ext>
              <a:ext uri="{C183D7F6-B498-43B3-948B-1728B52AA6E4}">
                <adec:decorative xmlns:adec="http://schemas.microsoft.com/office/drawing/2017/decorative" val="1"/>
              </a:ext>
            </a:extLst>
          </p:cNvPr>
          <p:cNvCxnSpPr>
            <a:cxnSpLocks/>
          </p:cNvCxnSpPr>
          <p:nvPr/>
        </p:nvCxnSpPr>
        <p:spPr>
          <a:xfrm>
            <a:off x="9760525" y="1833062"/>
            <a:ext cx="1548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Text Placeholder 85">
            <a:extLst>
              <a:ext uri="{FF2B5EF4-FFF2-40B4-BE49-F238E27FC236}">
                <a16:creationId xmlns:a16="http://schemas.microsoft.com/office/drawing/2014/main" id="{F71D59A8-B12B-4EFC-8838-C21115F76149}"/>
              </a:ext>
            </a:extLst>
          </p:cNvPr>
          <p:cNvSpPr>
            <a:spLocks noGrp="1"/>
          </p:cNvSpPr>
          <p:nvPr>
            <p:ph type="body" sz="quarter" idx="41"/>
          </p:nvPr>
        </p:nvSpPr>
        <p:spPr>
          <a:xfrm>
            <a:off x="9760525" y="1914188"/>
            <a:ext cx="2124000" cy="571723"/>
          </a:xfrm>
        </p:spPr>
        <p:txBody>
          <a:bodyPr/>
          <a:lstStyle/>
          <a:p>
            <a:r>
              <a:rPr lang="en-IN" sz="1200" dirty="0"/>
              <a:t>https://mars.nasa.gov/resources/curiositys-1-8-billion-pixel-panorama/?site=msl</a:t>
            </a:r>
            <a:endParaRPr lang="en-US" sz="1200"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582747A2-82B9-46DD-AB31-C25C5835E698}"/>
              </a:ext>
            </a:extLst>
          </p:cNvPr>
          <p:cNvSpPr>
            <a:spLocks noGrp="1"/>
          </p:cNvSpPr>
          <p:nvPr>
            <p:ph type="sldNum" sz="quarter" idx="11"/>
          </p:nvPr>
        </p:nvSpPr>
        <p:spPr/>
        <p:txBody>
          <a:bodyPr/>
          <a:lstStyle/>
          <a:p>
            <a:fld id="{4B73C415-D670-4716-A5EC-CC4D52CA2BAC}" type="slidenum">
              <a:rPr lang="en-US" smtClean="0"/>
              <a:pPr/>
              <a:t>7</a:t>
            </a:fld>
            <a:endParaRPr lang="en-US" dirty="0"/>
          </a:p>
        </p:txBody>
      </p:sp>
      <p:pic>
        <p:nvPicPr>
          <p:cNvPr id="10" name="Picture Placeholder 9">
            <a:extLst>
              <a:ext uri="{FF2B5EF4-FFF2-40B4-BE49-F238E27FC236}">
                <a16:creationId xmlns:a16="http://schemas.microsoft.com/office/drawing/2014/main" id="{E226598F-E8EC-414C-86D0-0F9EE9FB9958}"/>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8311" r="8311"/>
          <a:stretch>
            <a:fillRect/>
          </a:stretch>
        </p:blipFill>
        <p:spPr>
          <a:xfrm>
            <a:off x="376074" y="1133546"/>
            <a:ext cx="1352367" cy="1352367"/>
          </a:xfrm>
        </p:spPr>
      </p:pic>
      <p:pic>
        <p:nvPicPr>
          <p:cNvPr id="16" name="Picture Placeholder 15">
            <a:extLst>
              <a:ext uri="{FF2B5EF4-FFF2-40B4-BE49-F238E27FC236}">
                <a16:creationId xmlns:a16="http://schemas.microsoft.com/office/drawing/2014/main" id="{4FFA03D9-DD24-4E62-A1EC-3CC62A295A2C}"/>
              </a:ext>
            </a:extLst>
          </p:cNvPr>
          <p:cNvPicPr>
            <a:picLocks noGrp="1" noChangeAspect="1"/>
          </p:cNvPicPr>
          <p:nvPr>
            <p:ph type="pic" sz="quarter" idx="38"/>
          </p:nvPr>
        </p:nvPicPr>
        <p:blipFill>
          <a:blip r:embed="rId4">
            <a:extLst>
              <a:ext uri="{28A0092B-C50C-407E-A947-70E740481C1C}">
                <a14:useLocalDpi xmlns:a14="http://schemas.microsoft.com/office/drawing/2010/main" val="0"/>
              </a:ext>
            </a:extLst>
          </a:blip>
          <a:srcRect/>
          <a:stretch>
            <a:fillRect/>
          </a:stretch>
        </p:blipFill>
        <p:spPr>
          <a:xfrm>
            <a:off x="375891" y="3584575"/>
            <a:ext cx="1352550" cy="1352550"/>
          </a:xfrm>
        </p:spPr>
      </p:pic>
      <p:pic>
        <p:nvPicPr>
          <p:cNvPr id="27" name="Picture Placeholder 9">
            <a:extLst>
              <a:ext uri="{FF2B5EF4-FFF2-40B4-BE49-F238E27FC236}">
                <a16:creationId xmlns:a16="http://schemas.microsoft.com/office/drawing/2014/main" id="{600D2494-0732-4CAA-B8B8-A394F20BFD92}"/>
              </a:ext>
            </a:extLst>
          </p:cNvPr>
          <p:cNvPicPr>
            <a:picLocks noChangeAspect="1"/>
          </p:cNvPicPr>
          <p:nvPr/>
        </p:nvPicPr>
        <p:blipFill>
          <a:blip r:embed="rId3">
            <a:extLst>
              <a:ext uri="{28A0092B-C50C-407E-A947-70E740481C1C}">
                <a14:useLocalDpi xmlns:a14="http://schemas.microsoft.com/office/drawing/2010/main" val="0"/>
              </a:ext>
            </a:extLst>
          </a:blip>
          <a:srcRect l="8311" r="8311"/>
          <a:stretch>
            <a:fillRect/>
          </a:stretch>
        </p:blipFill>
        <p:spPr>
          <a:xfrm>
            <a:off x="4345267" y="1071342"/>
            <a:ext cx="1352367" cy="1352367"/>
          </a:xfrm>
          <a:prstGeom prst="rect">
            <a:avLst/>
          </a:prstGeom>
          <a:solidFill>
            <a:schemeClr val="bg1">
              <a:lumMod val="95000"/>
              <a:alpha val="70000"/>
            </a:schemeClr>
          </a:solidFill>
          <a:ln w="95250" cap="sq" cmpd="sng" algn="ctr">
            <a:solidFill>
              <a:schemeClr val="bg1">
                <a:lumMod val="95000"/>
              </a:schemeClr>
            </a:solidFill>
            <a:prstDash val="solid"/>
            <a:miter lim="800000"/>
          </a:ln>
          <a:effectLst/>
        </p:spPr>
      </p:pic>
      <p:pic>
        <p:nvPicPr>
          <p:cNvPr id="30" name="Picture Placeholder 9">
            <a:extLst>
              <a:ext uri="{FF2B5EF4-FFF2-40B4-BE49-F238E27FC236}">
                <a16:creationId xmlns:a16="http://schemas.microsoft.com/office/drawing/2014/main" id="{9DCF7C19-8290-4E77-B20C-23EE5FF5FB6D}"/>
              </a:ext>
            </a:extLst>
          </p:cNvPr>
          <p:cNvPicPr>
            <a:picLocks noChangeAspect="1"/>
          </p:cNvPicPr>
          <p:nvPr/>
        </p:nvPicPr>
        <p:blipFill>
          <a:blip r:embed="rId3">
            <a:extLst>
              <a:ext uri="{28A0092B-C50C-407E-A947-70E740481C1C}">
                <a14:useLocalDpi xmlns:a14="http://schemas.microsoft.com/office/drawing/2010/main" val="0"/>
              </a:ext>
            </a:extLst>
          </a:blip>
          <a:srcRect l="8311" r="8311"/>
          <a:stretch>
            <a:fillRect/>
          </a:stretch>
        </p:blipFill>
        <p:spPr>
          <a:xfrm>
            <a:off x="8185510" y="1156879"/>
            <a:ext cx="1352367" cy="1352367"/>
          </a:xfrm>
          <a:prstGeom prst="rect">
            <a:avLst/>
          </a:prstGeom>
          <a:solidFill>
            <a:schemeClr val="bg1">
              <a:lumMod val="95000"/>
              <a:alpha val="70000"/>
            </a:schemeClr>
          </a:solidFill>
          <a:ln w="95250" cap="sq" cmpd="sng" algn="ctr">
            <a:solidFill>
              <a:schemeClr val="bg1">
                <a:lumMod val="95000"/>
              </a:schemeClr>
            </a:solidFill>
            <a:prstDash val="solid"/>
            <a:miter lim="800000"/>
          </a:ln>
          <a:effectLst/>
        </p:spPr>
      </p:pic>
      <p:sp>
        <p:nvSpPr>
          <p:cNvPr id="17" name="Rectangle 16">
            <a:extLst>
              <a:ext uri="{FF2B5EF4-FFF2-40B4-BE49-F238E27FC236}">
                <a16:creationId xmlns:a16="http://schemas.microsoft.com/office/drawing/2014/main" id="{5E66F428-5DBA-4B78-8234-3AB64353BCDD}"/>
              </a:ext>
            </a:extLst>
          </p:cNvPr>
          <p:cNvSpPr/>
          <p:nvPr/>
        </p:nvSpPr>
        <p:spPr>
          <a:xfrm>
            <a:off x="1859515" y="3521374"/>
            <a:ext cx="2877948" cy="646331"/>
          </a:xfrm>
          <a:prstGeom prst="rect">
            <a:avLst/>
          </a:prstGeom>
        </p:spPr>
        <p:txBody>
          <a:bodyPr wrap="square">
            <a:spAutoFit/>
          </a:bodyPr>
          <a:lstStyle/>
          <a:p>
            <a:r>
              <a:rPr lang="en-US" dirty="0"/>
              <a:t>Mars Environment Assets for stones and rubble</a:t>
            </a:r>
          </a:p>
        </p:txBody>
      </p:sp>
      <p:cxnSp>
        <p:nvCxnSpPr>
          <p:cNvPr id="36" name="Straight Connector 35">
            <a:extLst>
              <a:ext uri="{FF2B5EF4-FFF2-40B4-BE49-F238E27FC236}">
                <a16:creationId xmlns:a16="http://schemas.microsoft.com/office/drawing/2014/main" id="{5DDD8645-133F-40EA-9188-DB908E6E0A62}"/>
              </a:ext>
              <a:ext uri="{C183D7F6-B498-43B3-948B-1728B52AA6E4}">
                <adec:decorative xmlns:adec="http://schemas.microsoft.com/office/drawing/2017/decorative" val="1"/>
              </a:ext>
            </a:extLst>
          </p:cNvPr>
          <p:cNvCxnSpPr>
            <a:cxnSpLocks/>
          </p:cNvCxnSpPr>
          <p:nvPr/>
        </p:nvCxnSpPr>
        <p:spPr>
          <a:xfrm>
            <a:off x="1936965" y="4167705"/>
            <a:ext cx="2730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11047AF-823D-4800-A574-72F9FCA2ACED}"/>
              </a:ext>
            </a:extLst>
          </p:cNvPr>
          <p:cNvSpPr txBox="1"/>
          <p:nvPr/>
        </p:nvSpPr>
        <p:spPr>
          <a:xfrm>
            <a:off x="1936965" y="4260850"/>
            <a:ext cx="2775312" cy="369332"/>
          </a:xfrm>
          <a:prstGeom prst="rect">
            <a:avLst/>
          </a:prstGeom>
          <a:noFill/>
        </p:spPr>
        <p:txBody>
          <a:bodyPr wrap="none" rtlCol="0">
            <a:spAutoFit/>
          </a:bodyPr>
          <a:lstStyle/>
          <a:p>
            <a:r>
              <a:rPr lang="en-IN" dirty="0"/>
              <a:t>https://quixel.com/bridge</a:t>
            </a:r>
          </a:p>
        </p:txBody>
      </p:sp>
      <p:pic>
        <p:nvPicPr>
          <p:cNvPr id="39" name="Picture Placeholder 15">
            <a:extLst>
              <a:ext uri="{FF2B5EF4-FFF2-40B4-BE49-F238E27FC236}">
                <a16:creationId xmlns:a16="http://schemas.microsoft.com/office/drawing/2014/main" id="{9E2CFC03-B794-4F1E-83AC-04BB9EAD19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039404" y="3562508"/>
            <a:ext cx="1352550" cy="1352550"/>
          </a:xfrm>
          <a:prstGeom prst="rect">
            <a:avLst/>
          </a:prstGeom>
          <a:solidFill>
            <a:schemeClr val="bg1">
              <a:lumMod val="95000"/>
              <a:alpha val="70000"/>
            </a:schemeClr>
          </a:solidFill>
          <a:ln w="95250" cap="sq" cmpd="sng" algn="ctr">
            <a:solidFill>
              <a:schemeClr val="bg1">
                <a:lumMod val="95000"/>
              </a:schemeClr>
            </a:solidFill>
            <a:prstDash val="solid"/>
            <a:miter lim="800000"/>
          </a:ln>
          <a:effectLst/>
        </p:spPr>
      </p:pic>
      <p:pic>
        <p:nvPicPr>
          <p:cNvPr id="21" name="Picture 20">
            <a:extLst>
              <a:ext uri="{FF2B5EF4-FFF2-40B4-BE49-F238E27FC236}">
                <a16:creationId xmlns:a16="http://schemas.microsoft.com/office/drawing/2014/main" id="{0C33B598-DA7B-4D09-810B-11AD2D364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9586" y="3561820"/>
            <a:ext cx="1352368" cy="1352368"/>
          </a:xfrm>
          <a:prstGeom prst="rect">
            <a:avLst/>
          </a:prstGeom>
        </p:spPr>
      </p:pic>
      <p:sp>
        <p:nvSpPr>
          <p:cNvPr id="22" name="Rectangle 21">
            <a:extLst>
              <a:ext uri="{FF2B5EF4-FFF2-40B4-BE49-F238E27FC236}">
                <a16:creationId xmlns:a16="http://schemas.microsoft.com/office/drawing/2014/main" id="{2C74B078-3AA3-48E9-9703-514C3F445BB9}"/>
              </a:ext>
            </a:extLst>
          </p:cNvPr>
          <p:cNvSpPr/>
          <p:nvPr/>
        </p:nvSpPr>
        <p:spPr>
          <a:xfrm>
            <a:off x="7489679" y="3561820"/>
            <a:ext cx="2882688" cy="646331"/>
          </a:xfrm>
          <a:prstGeom prst="rect">
            <a:avLst/>
          </a:prstGeom>
        </p:spPr>
        <p:txBody>
          <a:bodyPr wrap="square">
            <a:spAutoFit/>
          </a:bodyPr>
          <a:lstStyle/>
          <a:p>
            <a:r>
              <a:rPr lang="en-IN" dirty="0"/>
              <a:t>Visual Scripting Screenshots and video</a:t>
            </a:r>
            <a:endParaRPr lang="en-US" dirty="0"/>
          </a:p>
        </p:txBody>
      </p:sp>
      <p:cxnSp>
        <p:nvCxnSpPr>
          <p:cNvPr id="43" name="Straight Connector 42">
            <a:extLst>
              <a:ext uri="{FF2B5EF4-FFF2-40B4-BE49-F238E27FC236}">
                <a16:creationId xmlns:a16="http://schemas.microsoft.com/office/drawing/2014/main" id="{943A373C-C003-4C9D-B2A4-337F109BCC8D}"/>
              </a:ext>
              <a:ext uri="{C183D7F6-B498-43B3-948B-1728B52AA6E4}">
                <adec:decorative xmlns:adec="http://schemas.microsoft.com/office/drawing/2017/decorative" val="1"/>
              </a:ext>
            </a:extLst>
          </p:cNvPr>
          <p:cNvCxnSpPr>
            <a:cxnSpLocks/>
          </p:cNvCxnSpPr>
          <p:nvPr/>
        </p:nvCxnSpPr>
        <p:spPr>
          <a:xfrm>
            <a:off x="7565607" y="4270213"/>
            <a:ext cx="2730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52E9F99-61D8-4159-8FA6-B184F32765E3}"/>
              </a:ext>
            </a:extLst>
          </p:cNvPr>
          <p:cNvSpPr/>
          <p:nvPr/>
        </p:nvSpPr>
        <p:spPr>
          <a:xfrm>
            <a:off x="7524643" y="4347722"/>
            <a:ext cx="2812755" cy="646331"/>
          </a:xfrm>
          <a:prstGeom prst="rect">
            <a:avLst/>
          </a:prstGeom>
        </p:spPr>
        <p:txBody>
          <a:bodyPr wrap="square">
            <a:spAutoFit/>
          </a:bodyPr>
          <a:lstStyle/>
          <a:p>
            <a:r>
              <a:rPr lang="en-IN" dirty="0">
                <a:solidFill>
                  <a:srgbClr val="4A5350"/>
                </a:solidFill>
                <a:latin typeface="Overpass"/>
              </a:rPr>
              <a:t>https://github.com/SHAY2407/Virtual-Mars</a:t>
            </a:r>
            <a:endParaRPr lang="en-IN" dirty="0"/>
          </a:p>
        </p:txBody>
      </p:sp>
      <p:sp>
        <p:nvSpPr>
          <p:cNvPr id="24" name="Rectangle 23">
            <a:extLst>
              <a:ext uri="{FF2B5EF4-FFF2-40B4-BE49-F238E27FC236}">
                <a16:creationId xmlns:a16="http://schemas.microsoft.com/office/drawing/2014/main" id="{96F6F02D-CD22-450F-9944-4F17DB8E8991}"/>
              </a:ext>
            </a:extLst>
          </p:cNvPr>
          <p:cNvSpPr/>
          <p:nvPr/>
        </p:nvSpPr>
        <p:spPr>
          <a:xfrm>
            <a:off x="3798434" y="5719032"/>
            <a:ext cx="6096000" cy="646331"/>
          </a:xfrm>
          <a:prstGeom prst="rect">
            <a:avLst/>
          </a:prstGeom>
        </p:spPr>
        <p:txBody>
          <a:bodyPr>
            <a:spAutoFit/>
          </a:bodyPr>
          <a:lstStyle/>
          <a:p>
            <a:r>
              <a:rPr lang="en-IN" dirty="0"/>
              <a:t>https://drive.google.com/file/d/1SswpawwOyphfgiFj6xgoJtj2W2VKCFYY/view?usp=sharing</a:t>
            </a:r>
          </a:p>
        </p:txBody>
      </p:sp>
      <p:sp>
        <p:nvSpPr>
          <p:cNvPr id="25" name="TextBox 24">
            <a:extLst>
              <a:ext uri="{FF2B5EF4-FFF2-40B4-BE49-F238E27FC236}">
                <a16:creationId xmlns:a16="http://schemas.microsoft.com/office/drawing/2014/main" id="{B94F1EB9-01F6-4FA7-A458-7764D00DF795}"/>
              </a:ext>
            </a:extLst>
          </p:cNvPr>
          <p:cNvSpPr txBox="1"/>
          <p:nvPr/>
        </p:nvSpPr>
        <p:spPr>
          <a:xfrm>
            <a:off x="432000" y="5737329"/>
            <a:ext cx="3366434" cy="369332"/>
          </a:xfrm>
          <a:prstGeom prst="rect">
            <a:avLst/>
          </a:prstGeom>
          <a:noFill/>
        </p:spPr>
        <p:txBody>
          <a:bodyPr wrap="none" rtlCol="0">
            <a:spAutoFit/>
          </a:bodyPr>
          <a:lstStyle/>
          <a:p>
            <a:r>
              <a:rPr lang="en-US" dirty="0"/>
              <a:t>Video Demo Google Drive Link:</a:t>
            </a:r>
            <a:endParaRPr lang="en-IN" dirty="0"/>
          </a:p>
        </p:txBody>
      </p:sp>
    </p:spTree>
    <p:extLst>
      <p:ext uri="{BB962C8B-B14F-4D97-AF65-F5344CB8AC3E}">
        <p14:creationId xmlns:p14="http://schemas.microsoft.com/office/powerpoint/2010/main" val="1283557400"/>
      </p:ext>
    </p:extLst>
  </p:cSld>
  <p:clrMapOvr>
    <a:masterClrMapping/>
  </p:clrMapOvr>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0BFDF-D948-4F4A-854E-477525F57792}">
  <ds:schemaRefs>
    <ds:schemaRef ds:uri="http://purl.org/dc/elements/1.1/"/>
    <ds:schemaRef ds:uri="http://purl.org/dc/terms/"/>
    <ds:schemaRef ds:uri="16c05727-aa75-4e4a-9b5f-8a80a1165891"/>
    <ds:schemaRef ds:uri="http://schemas.microsoft.com/office/2006/metadata/properties"/>
    <ds:schemaRef ds:uri="http://www.w3.org/XML/1998/namespace"/>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3.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660</Words>
  <Application>Microsoft Office PowerPoint</Application>
  <PresentationFormat>Widescreen</PresentationFormat>
  <Paragraphs>82</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Black</vt:lpstr>
      <vt:lpstr>Calibri</vt:lpstr>
      <vt:lpstr>Overpass</vt:lpstr>
      <vt:lpstr>Tahoma</vt:lpstr>
      <vt:lpstr>Times New Roman</vt:lpstr>
      <vt:lpstr>Office Theme</vt:lpstr>
      <vt:lpstr>  2021-2025 SRMIST KTR </vt:lpstr>
      <vt:lpstr>The Problem</vt:lpstr>
      <vt:lpstr>How it’s different?</vt:lpstr>
      <vt:lpstr>Our Understanding of the Challenge</vt:lpstr>
      <vt:lpstr>Visuals</vt:lpstr>
      <vt:lpstr>Conclusion</vt:lpstr>
      <vt:lpstr>Submission Links and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2021-10-02T18:14:50Z</dcterms:created>
  <dcterms:modified xsi:type="dcterms:W3CDTF">2021-10-03T08:16:21Z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